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67" r:id="rId4"/>
    <p:sldId id="268" r:id="rId5"/>
    <p:sldId id="296" r:id="rId6"/>
    <p:sldId id="26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8" r:id="rId15"/>
    <p:sldId id="299" r:id="rId16"/>
    <p:sldId id="300" r:id="rId17"/>
    <p:sldId id="581" r:id="rId18"/>
    <p:sldId id="582" r:id="rId19"/>
    <p:sldId id="583" r:id="rId20"/>
    <p:sldId id="584" r:id="rId21"/>
    <p:sldId id="576" r:id="rId22"/>
    <p:sldId id="585" r:id="rId23"/>
    <p:sldId id="271" r:id="rId24"/>
    <p:sldId id="586" r:id="rId25"/>
    <p:sldId id="587" r:id="rId26"/>
    <p:sldId id="272" r:id="rId27"/>
    <p:sldId id="273" r:id="rId28"/>
    <p:sldId id="274" r:id="rId29"/>
    <p:sldId id="275" r:id="rId30"/>
    <p:sldId id="277" r:id="rId31"/>
    <p:sldId id="285" r:id="rId32"/>
    <p:sldId id="276" r:id="rId33"/>
    <p:sldId id="278" r:id="rId34"/>
    <p:sldId id="279" r:id="rId35"/>
    <p:sldId id="280" r:id="rId36"/>
    <p:sldId id="281" r:id="rId37"/>
    <p:sldId id="282" r:id="rId38"/>
    <p:sldId id="283" r:id="rId39"/>
    <p:sldId id="286" r:id="rId40"/>
    <p:sldId id="287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A324A3-29C0-DF4C-8D16-F027EF39709A}" v="24" dt="2021-10-04T09:17:58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3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1C72D-8352-E547-BDD5-45CEFCDAA93D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726AD-9B42-F142-B713-7229172D9C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68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drolas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ydrolysi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638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57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https://biology.stackexchange.com/questions/45982/why-is-aconitase-classified-as-a-lyase?rq=1 (LET OP: is een forum)</a:t>
            </a:r>
          </a:p>
          <a:p>
            <a:pPr fontAlgn="base"/>
            <a:r>
              <a:rPr lang="en-US" sz="1300" dirty="0"/>
              <a:t>Regarding the other part of your question, </a:t>
            </a:r>
            <a:r>
              <a:rPr lang="en-US" sz="1300" u="sng" dirty="0">
                <a:hlinkClick r:id="rId3"/>
              </a:rPr>
              <a:t>hydrolases</a:t>
            </a:r>
            <a:r>
              <a:rPr lang="en-US" sz="1300" dirty="0"/>
              <a:t> are a completely different group of enzymes, and none of the reactions involved are related to hydrolases in any way.</a:t>
            </a:r>
          </a:p>
          <a:p>
            <a:pPr fontAlgn="base"/>
            <a:r>
              <a:rPr lang="en-US" sz="1300" dirty="0"/>
              <a:t>While water is in fact involved in the reaction, it is not used in the process of hydrolysis. To be specific, </a:t>
            </a:r>
            <a:r>
              <a:rPr lang="en-US" sz="1300" u="sng" dirty="0">
                <a:hlinkClick r:id="rId4"/>
              </a:rPr>
              <a:t>hydrolysis</a:t>
            </a:r>
            <a:r>
              <a:rPr lang="en-US" sz="1300" dirty="0"/>
              <a:t> (in its enzymatic/organic, and not chemical sense) requires that water be a substrate required to break apart a molecule A-B into A and B. Since the addition of water does not result in citrate/isocitrate being broken down into two smaller organic molecules, aconitase is not a hydrolase.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190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54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26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92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464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04-10-2021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k14dOOvwM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D3-v1oKjS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macmillanhighered.com/BrainHoney/Resource/6718/SitebuilderUploads/tymoczko3e/student/living_figures/viewer.html?id=243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bcs.whfreeman.com/webpub/biochemistry/tymoczko3e/student/living_figures/viewer.html?id=806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sciencephoto.com/media/613033/view/induced-fit-enzyme-model-anima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Biochemie 1 voor </a:t>
            </a:r>
            <a:r>
              <a:rPr lang="nl-NL" dirty="0" err="1"/>
              <a:t>bioinformatici</a:t>
            </a:r>
            <a:r>
              <a:rPr lang="nl-NL" dirty="0"/>
              <a:t>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FB78-A0FB-3049-8C9B-0D8AD6F0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4. </a:t>
            </a:r>
            <a:r>
              <a:rPr lang="nl-NL" dirty="0" err="1"/>
              <a:t>Lyase</a:t>
            </a:r>
            <a:r>
              <a:rPr lang="nl-NL" dirty="0"/>
              <a:t>: </a:t>
            </a:r>
            <a:r>
              <a:rPr lang="nl-NL" dirty="0" err="1"/>
              <a:t>fumarase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3A4ABEF-FCCC-2148-B5BA-0F19971CA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72" b="51079"/>
          <a:stretch/>
        </p:blipFill>
        <p:spPr>
          <a:xfrm>
            <a:off x="2312124" y="1678578"/>
            <a:ext cx="7053944" cy="4007386"/>
          </a:xfrm>
        </p:spPr>
      </p:pic>
    </p:spTree>
    <p:extLst>
      <p:ext uri="{BB962C8B-B14F-4D97-AF65-F5344CB8AC3E}">
        <p14:creationId xmlns:p14="http://schemas.microsoft.com/office/powerpoint/2010/main" val="369180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E4014-B6C2-E44C-A3C6-4913CAE3A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5. </a:t>
            </a:r>
            <a:r>
              <a:rPr lang="nl-NL" dirty="0" err="1"/>
              <a:t>Isomerase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35B2796-C15E-0148-8868-BCE2E4024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897" y="1907177"/>
            <a:ext cx="8663303" cy="3854654"/>
          </a:xfrm>
        </p:spPr>
      </p:pic>
    </p:spTree>
    <p:extLst>
      <p:ext uri="{BB962C8B-B14F-4D97-AF65-F5344CB8AC3E}">
        <p14:creationId xmlns:p14="http://schemas.microsoft.com/office/powerpoint/2010/main" val="27303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F4EA-9BA8-5A48-953F-7301C751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6. </a:t>
            </a:r>
            <a:r>
              <a:rPr lang="nl-NL" dirty="0" err="1"/>
              <a:t>Ligase</a:t>
            </a:r>
            <a:r>
              <a:rPr lang="nl-NL" dirty="0"/>
              <a:t> 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958CBA0-EF97-8E4B-9C34-E5A13184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96" y="2023133"/>
            <a:ext cx="11065327" cy="2535804"/>
          </a:xfrm>
        </p:spPr>
      </p:pic>
    </p:spTree>
    <p:extLst>
      <p:ext uri="{BB962C8B-B14F-4D97-AF65-F5344CB8AC3E}">
        <p14:creationId xmlns:p14="http://schemas.microsoft.com/office/powerpoint/2010/main" val="11882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7F77A-BECA-CD4B-8567-17BA771F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7522E3-CCA6-C146-AFB2-B3B5E43BD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Match de reacties met de klassen</a:t>
            </a:r>
          </a:p>
        </p:txBody>
      </p:sp>
    </p:spTree>
    <p:extLst>
      <p:ext uri="{BB962C8B-B14F-4D97-AF65-F5344CB8AC3E}">
        <p14:creationId xmlns:p14="http://schemas.microsoft.com/office/powerpoint/2010/main" val="204353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E773D9-C416-4E0F-83A6-7B413609CDEE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Voorbeeld </a:t>
            </a:r>
            <a:r>
              <a:rPr lang="nl-NL" sz="4000" b="1" dirty="0" err="1">
                <a:cs typeface="Arial"/>
              </a:rPr>
              <a:t>oxidoreductase</a:t>
            </a:r>
            <a:endParaRPr lang="nl-NL" sz="4000" b="1" dirty="0">
              <a:cs typeface="Arial"/>
            </a:endParaRPr>
          </a:p>
        </p:txBody>
      </p:sp>
      <p:pic>
        <p:nvPicPr>
          <p:cNvPr id="5" name="Tijdelijke aanduiding voor inhoud 5">
            <a:extLst>
              <a:ext uri="{FF2B5EF4-FFF2-40B4-BE49-F238E27FC236}">
                <a16:creationId xmlns:a16="http://schemas.microsoft.com/office/drawing/2014/main" id="{A6B4910E-991C-4268-8E5C-E756A117E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67" y="1673731"/>
            <a:ext cx="5005785" cy="2554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ijschrift met afgeronde rechthoek 3"/>
          <p:cNvSpPr/>
          <p:nvPr/>
        </p:nvSpPr>
        <p:spPr>
          <a:xfrm>
            <a:off x="3800132" y="3499339"/>
            <a:ext cx="5091822" cy="3358663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781887 h 1934704"/>
              <a:gd name="connsiteX1" fmla="*/ 230569 w 4880806"/>
              <a:gd name="connsiteY1" fmla="*/ 551318 h 1934704"/>
              <a:gd name="connsiteX2" fmla="*/ 1077238 w 4880806"/>
              <a:gd name="connsiteY2" fmla="*/ 568903 h 1934704"/>
              <a:gd name="connsiteX3" fmla="*/ 1373865 w 4880806"/>
              <a:gd name="connsiteY3" fmla="*/ 0 h 1934704"/>
              <a:gd name="connsiteX4" fmla="*/ 1594054 w 4880806"/>
              <a:gd name="connsiteY4" fmla="*/ 551318 h 1934704"/>
              <a:gd name="connsiteX5" fmla="*/ 4650237 w 4880806"/>
              <a:gd name="connsiteY5" fmla="*/ 551318 h 1934704"/>
              <a:gd name="connsiteX6" fmla="*/ 4880806 w 4880806"/>
              <a:gd name="connsiteY6" fmla="*/ 781887 h 1934704"/>
              <a:gd name="connsiteX7" fmla="*/ 4880806 w 4880806"/>
              <a:gd name="connsiteY7" fmla="*/ 781882 h 1934704"/>
              <a:gd name="connsiteX8" fmla="*/ 4880806 w 4880806"/>
              <a:gd name="connsiteY8" fmla="*/ 781882 h 1934704"/>
              <a:gd name="connsiteX9" fmla="*/ 4880806 w 4880806"/>
              <a:gd name="connsiteY9" fmla="*/ 1127729 h 1934704"/>
              <a:gd name="connsiteX10" fmla="*/ 4880806 w 4880806"/>
              <a:gd name="connsiteY10" fmla="*/ 1704135 h 1934704"/>
              <a:gd name="connsiteX11" fmla="*/ 4650237 w 4880806"/>
              <a:gd name="connsiteY11" fmla="*/ 1934704 h 1934704"/>
              <a:gd name="connsiteX12" fmla="*/ 2033669 w 4880806"/>
              <a:gd name="connsiteY12" fmla="*/ 1934704 h 1934704"/>
              <a:gd name="connsiteX13" fmla="*/ 813468 w 4880806"/>
              <a:gd name="connsiteY13" fmla="*/ 1934704 h 1934704"/>
              <a:gd name="connsiteX14" fmla="*/ 813468 w 4880806"/>
              <a:gd name="connsiteY14" fmla="*/ 1934704 h 1934704"/>
              <a:gd name="connsiteX15" fmla="*/ 230569 w 4880806"/>
              <a:gd name="connsiteY15" fmla="*/ 1934704 h 1934704"/>
              <a:gd name="connsiteX16" fmla="*/ 0 w 4880806"/>
              <a:gd name="connsiteY16" fmla="*/ 1704135 h 1934704"/>
              <a:gd name="connsiteX17" fmla="*/ 0 w 4880806"/>
              <a:gd name="connsiteY17" fmla="*/ 1127729 h 1934704"/>
              <a:gd name="connsiteX18" fmla="*/ 0 w 4880806"/>
              <a:gd name="connsiteY18" fmla="*/ 781882 h 1934704"/>
              <a:gd name="connsiteX19" fmla="*/ 0 w 4880806"/>
              <a:gd name="connsiteY19" fmla="*/ 781882 h 1934704"/>
              <a:gd name="connsiteX20" fmla="*/ 0 w 4880806"/>
              <a:gd name="connsiteY20" fmla="*/ 781887 h 19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1934704">
                <a:moveTo>
                  <a:pt x="0" y="781887"/>
                </a:moveTo>
                <a:cubicBezTo>
                  <a:pt x="0" y="654547"/>
                  <a:pt x="103229" y="551318"/>
                  <a:pt x="230569" y="551318"/>
                </a:cubicBezTo>
                <a:lnTo>
                  <a:pt x="1077238" y="568903"/>
                </a:lnTo>
                <a:lnTo>
                  <a:pt x="1373865" y="0"/>
                </a:lnTo>
                <a:lnTo>
                  <a:pt x="1594054" y="551318"/>
                </a:lnTo>
                <a:lnTo>
                  <a:pt x="4650237" y="551318"/>
                </a:lnTo>
                <a:cubicBezTo>
                  <a:pt x="4777577" y="551318"/>
                  <a:pt x="4880806" y="654547"/>
                  <a:pt x="4880806" y="781887"/>
                </a:cubicBezTo>
                <a:lnTo>
                  <a:pt x="4880806" y="781882"/>
                </a:lnTo>
                <a:lnTo>
                  <a:pt x="4880806" y="781882"/>
                </a:lnTo>
                <a:lnTo>
                  <a:pt x="4880806" y="1127729"/>
                </a:lnTo>
                <a:lnTo>
                  <a:pt x="4880806" y="1704135"/>
                </a:lnTo>
                <a:cubicBezTo>
                  <a:pt x="4880806" y="1831475"/>
                  <a:pt x="4777577" y="1934704"/>
                  <a:pt x="4650237" y="1934704"/>
                </a:cubicBezTo>
                <a:lnTo>
                  <a:pt x="2033669" y="1934704"/>
                </a:lnTo>
                <a:lnTo>
                  <a:pt x="813468" y="1934704"/>
                </a:lnTo>
                <a:lnTo>
                  <a:pt x="813468" y="1934704"/>
                </a:lnTo>
                <a:lnTo>
                  <a:pt x="230569" y="1934704"/>
                </a:lnTo>
                <a:cubicBezTo>
                  <a:pt x="103229" y="1934704"/>
                  <a:pt x="0" y="1831475"/>
                  <a:pt x="0" y="1704135"/>
                </a:cubicBezTo>
                <a:lnTo>
                  <a:pt x="0" y="1127729"/>
                </a:lnTo>
                <a:lnTo>
                  <a:pt x="0" y="781882"/>
                </a:lnTo>
                <a:lnTo>
                  <a:pt x="0" y="781882"/>
                </a:lnTo>
                <a:lnTo>
                  <a:pt x="0" y="7818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3893008" y="4584936"/>
            <a:ext cx="5091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Redoxreactie! </a:t>
            </a:r>
            <a:r>
              <a:rPr lang="nl-NL" sz="2400" b="1" dirty="0" err="1">
                <a:solidFill>
                  <a:srgbClr val="0070C0"/>
                </a:solidFill>
              </a:rPr>
              <a:t>Pyruvaat</a:t>
            </a:r>
            <a:r>
              <a:rPr lang="nl-NL" sz="2400" b="1" dirty="0">
                <a:solidFill>
                  <a:srgbClr val="0070C0"/>
                </a:solidFill>
              </a:rPr>
              <a:t> wordt gereduceerd tot lactaat, NADH wordt geoxideerd tot NAD</a:t>
            </a:r>
            <a:r>
              <a:rPr lang="nl-NL" sz="2400" b="1" baseline="30000" dirty="0">
                <a:solidFill>
                  <a:srgbClr val="0070C0"/>
                </a:solidFill>
              </a:rPr>
              <a:t>+.</a:t>
            </a:r>
          </a:p>
          <a:p>
            <a:endParaRPr lang="nl-NL" sz="2400" b="1" baseline="30000" dirty="0">
              <a:solidFill>
                <a:srgbClr val="0070C0"/>
              </a:solidFill>
            </a:endParaRPr>
          </a:p>
          <a:p>
            <a:r>
              <a:rPr lang="nl-NL" sz="2400" b="1" dirty="0" err="1">
                <a:solidFill>
                  <a:srgbClr val="0070C0"/>
                </a:solidFill>
              </a:rPr>
              <a:t>Dehydrogenases</a:t>
            </a:r>
            <a:r>
              <a:rPr lang="nl-NL" sz="2400" b="1" dirty="0">
                <a:solidFill>
                  <a:srgbClr val="0070C0"/>
                </a:solidFill>
              </a:rPr>
              <a:t> zijn voorbeelden van </a:t>
            </a:r>
            <a:r>
              <a:rPr lang="nl-NL" sz="2400" b="1" dirty="0" err="1">
                <a:solidFill>
                  <a:srgbClr val="0070C0"/>
                </a:solidFill>
              </a:rPr>
              <a:t>oxdoreductases</a:t>
            </a:r>
            <a:endParaRPr lang="nl-NL" sz="2400" b="1" dirty="0">
              <a:solidFill>
                <a:srgbClr val="0070C0"/>
              </a:solidFill>
            </a:endParaRPr>
          </a:p>
          <a:p>
            <a:endParaRPr lang="nl-NL" sz="2400" b="1" baseline="30000" dirty="0">
              <a:solidFill>
                <a:schemeClr val="bg1"/>
              </a:solidFill>
            </a:endParaRPr>
          </a:p>
          <a:p>
            <a:endParaRPr lang="nl-NL" sz="2400" b="1" baseline="30000" dirty="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834561" y="1150511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7332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1CE2F9-43F8-49AB-8E6D-D7329DC911F6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Voorbeeld </a:t>
            </a:r>
            <a:r>
              <a:rPr lang="nl-NL" sz="4000" b="1" dirty="0" err="1">
                <a:cs typeface="Arial"/>
              </a:rPr>
              <a:t>hydrolase</a:t>
            </a:r>
            <a:endParaRPr lang="nl-NL" sz="4000" b="1" dirty="0">
              <a:cs typeface="Arial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768606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C3CC0B2A-885E-4629-BBE2-3C0191AAE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712595"/>
            <a:ext cx="7389882" cy="2396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Bijschrift met afgeronde rechthoek 3"/>
          <p:cNvSpPr/>
          <p:nvPr/>
        </p:nvSpPr>
        <p:spPr>
          <a:xfrm>
            <a:off x="4226494" y="3910812"/>
            <a:ext cx="4176726" cy="2076084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4226494" y="5101673"/>
            <a:ext cx="4269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Lactose wordt gesplitst en</a:t>
            </a:r>
          </a:p>
          <a:p>
            <a:r>
              <a:rPr lang="nl-NL" sz="2400" b="1" dirty="0">
                <a:solidFill>
                  <a:srgbClr val="0070C0"/>
                </a:solidFill>
              </a:rPr>
              <a:t> er wordt H</a:t>
            </a:r>
            <a:r>
              <a:rPr lang="nl-NL" sz="2400" b="1" baseline="-25000" dirty="0">
                <a:solidFill>
                  <a:srgbClr val="0070C0"/>
                </a:solidFill>
              </a:rPr>
              <a:t>2</a:t>
            </a:r>
            <a:r>
              <a:rPr lang="nl-NL" sz="2400" b="1" dirty="0">
                <a:solidFill>
                  <a:srgbClr val="0070C0"/>
                </a:solidFill>
              </a:rPr>
              <a:t>O gebruikt.</a:t>
            </a:r>
            <a:endParaRPr lang="nl-NL" sz="2400" b="1" baseline="30000" dirty="0">
              <a:solidFill>
                <a:srgbClr val="0070C0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1796060" y="1072460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548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3A4ABEF-FCCC-2148-B5BA-0F19971CA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772" b="51079"/>
          <a:stretch/>
        </p:blipFill>
        <p:spPr>
          <a:xfrm>
            <a:off x="3258093" y="2116183"/>
            <a:ext cx="5290458" cy="300554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45A885-48DC-4102-88E9-459240B510C6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Voorbeeld </a:t>
            </a:r>
            <a:r>
              <a:rPr lang="nl-NL" sz="4000" b="1" dirty="0" err="1">
                <a:cs typeface="Arial"/>
              </a:rPr>
              <a:t>lyase</a:t>
            </a:r>
            <a:endParaRPr lang="nl-NL" sz="4000" b="1" dirty="0"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5331993" y="1544141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Fumarase</a:t>
            </a:r>
            <a:endParaRPr lang="nl-NL" sz="2400" dirty="0"/>
          </a:p>
        </p:txBody>
      </p:sp>
      <p:sp>
        <p:nvSpPr>
          <p:cNvPr id="6" name="Bijschrift met afgeronde rechthoek 3"/>
          <p:cNvSpPr/>
          <p:nvPr/>
        </p:nvSpPr>
        <p:spPr>
          <a:xfrm>
            <a:off x="4507848" y="3368527"/>
            <a:ext cx="4454445" cy="3322856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4674399" y="5121723"/>
            <a:ext cx="4454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H</a:t>
            </a:r>
            <a:r>
              <a:rPr lang="nl-NL" sz="2400" b="1" baseline="-25000" dirty="0">
                <a:solidFill>
                  <a:srgbClr val="0070C0"/>
                </a:solidFill>
              </a:rPr>
              <a:t>2</a:t>
            </a:r>
            <a:r>
              <a:rPr lang="nl-NL" sz="2400" b="1" dirty="0">
                <a:solidFill>
                  <a:srgbClr val="0070C0"/>
                </a:solidFill>
              </a:rPr>
              <a:t>O wordt toegevoegd (aan de dubbele binding) </a:t>
            </a:r>
            <a:r>
              <a:rPr lang="nl-NL" sz="2400" b="1" dirty="0" err="1">
                <a:solidFill>
                  <a:srgbClr val="0070C0"/>
                </a:solidFill>
              </a:rPr>
              <a:t>Fumaraat</a:t>
            </a:r>
            <a:r>
              <a:rPr lang="nl-NL" sz="2400" b="1" dirty="0">
                <a:solidFill>
                  <a:srgbClr val="0070C0"/>
                </a:solidFill>
              </a:rPr>
              <a:t> wordt </a:t>
            </a:r>
            <a:r>
              <a:rPr lang="nl-NL" sz="2400" b="1" u="sng" dirty="0">
                <a:solidFill>
                  <a:srgbClr val="0070C0"/>
                </a:solidFill>
              </a:rPr>
              <a:t>niet</a:t>
            </a:r>
            <a:r>
              <a:rPr lang="nl-NL" sz="2400" b="1" dirty="0">
                <a:solidFill>
                  <a:srgbClr val="0070C0"/>
                </a:solidFill>
              </a:rPr>
              <a:t> gesplitst.</a:t>
            </a:r>
            <a:endParaRPr lang="nl-NL" sz="2400" b="1" baseline="30000" dirty="0">
              <a:solidFill>
                <a:srgbClr val="0070C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820001" y="1251752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3400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">
            <a:extLst>
              <a:ext uri="{FF2B5EF4-FFF2-40B4-BE49-F238E27FC236}">
                <a16:creationId xmlns:a16="http://schemas.microsoft.com/office/drawing/2014/main" id="{AD483AB2-0C3B-45E2-9794-66C1939E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05" y="1649564"/>
            <a:ext cx="7590982" cy="297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28672-A7E9-4A9B-9257-F3E6CD1044DB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Voorbeeld </a:t>
            </a:r>
            <a:r>
              <a:rPr lang="nl-NL" sz="4000" b="1" dirty="0" err="1">
                <a:cs typeface="Arial"/>
              </a:rPr>
              <a:t>isomerase</a:t>
            </a:r>
            <a:endParaRPr lang="nl-NL" sz="4000" b="1" dirty="0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156156" y="4332625"/>
            <a:ext cx="4454445" cy="2293719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395584 h 2548401"/>
              <a:gd name="connsiteX1" fmla="*/ 230569 w 4880806"/>
              <a:gd name="connsiteY1" fmla="*/ 1165015 h 2548401"/>
              <a:gd name="connsiteX2" fmla="*/ 1077238 w 4880806"/>
              <a:gd name="connsiteY2" fmla="*/ 1182600 h 2548401"/>
              <a:gd name="connsiteX3" fmla="*/ 1583163 w 4880806"/>
              <a:gd name="connsiteY3" fmla="*/ 0 h 2548401"/>
              <a:gd name="connsiteX4" fmla="*/ 1594054 w 4880806"/>
              <a:gd name="connsiteY4" fmla="*/ 1165015 h 2548401"/>
              <a:gd name="connsiteX5" fmla="*/ 4650237 w 4880806"/>
              <a:gd name="connsiteY5" fmla="*/ 1165015 h 2548401"/>
              <a:gd name="connsiteX6" fmla="*/ 4880806 w 4880806"/>
              <a:gd name="connsiteY6" fmla="*/ 1395584 h 2548401"/>
              <a:gd name="connsiteX7" fmla="*/ 4880806 w 4880806"/>
              <a:gd name="connsiteY7" fmla="*/ 1395579 h 2548401"/>
              <a:gd name="connsiteX8" fmla="*/ 4880806 w 4880806"/>
              <a:gd name="connsiteY8" fmla="*/ 1395579 h 2548401"/>
              <a:gd name="connsiteX9" fmla="*/ 4880806 w 4880806"/>
              <a:gd name="connsiteY9" fmla="*/ 1741426 h 2548401"/>
              <a:gd name="connsiteX10" fmla="*/ 4880806 w 4880806"/>
              <a:gd name="connsiteY10" fmla="*/ 2317832 h 2548401"/>
              <a:gd name="connsiteX11" fmla="*/ 4650237 w 4880806"/>
              <a:gd name="connsiteY11" fmla="*/ 2548401 h 2548401"/>
              <a:gd name="connsiteX12" fmla="*/ 2033669 w 4880806"/>
              <a:gd name="connsiteY12" fmla="*/ 2548401 h 2548401"/>
              <a:gd name="connsiteX13" fmla="*/ 813468 w 4880806"/>
              <a:gd name="connsiteY13" fmla="*/ 2548401 h 2548401"/>
              <a:gd name="connsiteX14" fmla="*/ 813468 w 4880806"/>
              <a:gd name="connsiteY14" fmla="*/ 2548401 h 2548401"/>
              <a:gd name="connsiteX15" fmla="*/ 230569 w 4880806"/>
              <a:gd name="connsiteY15" fmla="*/ 2548401 h 2548401"/>
              <a:gd name="connsiteX16" fmla="*/ 0 w 4880806"/>
              <a:gd name="connsiteY16" fmla="*/ 2317832 h 2548401"/>
              <a:gd name="connsiteX17" fmla="*/ 0 w 4880806"/>
              <a:gd name="connsiteY17" fmla="*/ 1741426 h 2548401"/>
              <a:gd name="connsiteX18" fmla="*/ 0 w 4880806"/>
              <a:gd name="connsiteY18" fmla="*/ 1395579 h 2548401"/>
              <a:gd name="connsiteX19" fmla="*/ 0 w 4880806"/>
              <a:gd name="connsiteY19" fmla="*/ 1395579 h 2548401"/>
              <a:gd name="connsiteX20" fmla="*/ 0 w 4880806"/>
              <a:gd name="connsiteY20" fmla="*/ 1395584 h 25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2548401">
                <a:moveTo>
                  <a:pt x="0" y="1395584"/>
                </a:moveTo>
                <a:cubicBezTo>
                  <a:pt x="0" y="1268244"/>
                  <a:pt x="103229" y="1165015"/>
                  <a:pt x="230569" y="1165015"/>
                </a:cubicBezTo>
                <a:lnTo>
                  <a:pt x="1077238" y="1182600"/>
                </a:lnTo>
                <a:lnTo>
                  <a:pt x="1583163" y="0"/>
                </a:lnTo>
                <a:lnTo>
                  <a:pt x="1594054" y="1165015"/>
                </a:lnTo>
                <a:lnTo>
                  <a:pt x="4650237" y="1165015"/>
                </a:lnTo>
                <a:cubicBezTo>
                  <a:pt x="4777577" y="1165015"/>
                  <a:pt x="4880806" y="1268244"/>
                  <a:pt x="4880806" y="1395584"/>
                </a:cubicBezTo>
                <a:lnTo>
                  <a:pt x="4880806" y="1395579"/>
                </a:lnTo>
                <a:lnTo>
                  <a:pt x="4880806" y="1395579"/>
                </a:lnTo>
                <a:lnTo>
                  <a:pt x="4880806" y="1741426"/>
                </a:lnTo>
                <a:lnTo>
                  <a:pt x="4880806" y="2317832"/>
                </a:lnTo>
                <a:cubicBezTo>
                  <a:pt x="4880806" y="2445172"/>
                  <a:pt x="4777577" y="2548401"/>
                  <a:pt x="4650237" y="2548401"/>
                </a:cubicBezTo>
                <a:lnTo>
                  <a:pt x="2033669" y="2548401"/>
                </a:lnTo>
                <a:lnTo>
                  <a:pt x="813468" y="2548401"/>
                </a:lnTo>
                <a:lnTo>
                  <a:pt x="813468" y="2548401"/>
                </a:lnTo>
                <a:lnTo>
                  <a:pt x="230569" y="2548401"/>
                </a:lnTo>
                <a:cubicBezTo>
                  <a:pt x="103229" y="2548401"/>
                  <a:pt x="0" y="2445172"/>
                  <a:pt x="0" y="2317832"/>
                </a:cubicBezTo>
                <a:lnTo>
                  <a:pt x="0" y="1741426"/>
                </a:lnTo>
                <a:lnTo>
                  <a:pt x="0" y="1395579"/>
                </a:lnTo>
                <a:lnTo>
                  <a:pt x="0" y="1395579"/>
                </a:lnTo>
                <a:lnTo>
                  <a:pt x="0" y="1395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4496327" y="5426015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Functionele groepen worden </a:t>
            </a:r>
            <a:r>
              <a:rPr lang="nl-NL" sz="2400" b="1" u="sng" dirty="0">
                <a:solidFill>
                  <a:srgbClr val="0070C0"/>
                </a:solidFill>
              </a:rPr>
              <a:t>binnen</a:t>
            </a:r>
            <a:r>
              <a:rPr lang="nl-NL" sz="2400" b="1" dirty="0">
                <a:solidFill>
                  <a:srgbClr val="0070C0"/>
                </a:solidFill>
              </a:rPr>
              <a:t> het molecuul verplaatst.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791631" y="1001985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334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35B2796-C15E-0148-8868-BCE2E4024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8924" y="2287634"/>
            <a:ext cx="6497477" cy="28909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28672-A7E9-4A9B-9257-F3E6CD1044DB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Ander voorbeeld </a:t>
            </a:r>
            <a:r>
              <a:rPr lang="nl-NL" sz="4000" b="1" dirty="0" err="1">
                <a:cs typeface="Arial"/>
              </a:rPr>
              <a:t>isomerase</a:t>
            </a:r>
            <a:endParaRPr lang="nl-NL" sz="4000" b="1" dirty="0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507848" y="3368529"/>
            <a:ext cx="4454445" cy="2890991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4674398" y="4998632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Functionele groepen worden </a:t>
            </a:r>
            <a:r>
              <a:rPr lang="nl-NL" sz="2400" b="1" u="sng" dirty="0">
                <a:solidFill>
                  <a:srgbClr val="0070C0"/>
                </a:solidFill>
              </a:rPr>
              <a:t>binnen</a:t>
            </a:r>
            <a:r>
              <a:rPr lang="nl-NL" sz="2400" b="1" dirty="0">
                <a:solidFill>
                  <a:srgbClr val="0070C0"/>
                </a:solidFill>
              </a:rPr>
              <a:t> het molecuul verplaatst.</a:t>
            </a:r>
          </a:p>
        </p:txBody>
      </p:sp>
    </p:spTree>
    <p:extLst>
      <p:ext uri="{BB962C8B-B14F-4D97-AF65-F5344CB8AC3E}">
        <p14:creationId xmlns:p14="http://schemas.microsoft.com/office/powerpoint/2010/main" val="39504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>
            <a:extLst>
              <a:ext uri="{FF2B5EF4-FFF2-40B4-BE49-F238E27FC236}">
                <a16:creationId xmlns:a16="http://schemas.microsoft.com/office/drawing/2014/main" id="{01B72CDA-61C5-4018-9F5F-6A06F89A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79" y="1782457"/>
            <a:ext cx="8557904" cy="2367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6B922-A918-4CA5-B93E-2523B6A58991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Voorbeeld </a:t>
            </a:r>
            <a:r>
              <a:rPr lang="nl-NL" sz="4000" b="1" dirty="0" err="1">
                <a:cs typeface="Arial"/>
              </a:rPr>
              <a:t>ligase</a:t>
            </a:r>
            <a:endParaRPr lang="nl-NL" sz="4000" b="1" dirty="0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507848" y="3368527"/>
            <a:ext cx="4454445" cy="3322855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674399" y="5121723"/>
            <a:ext cx="4287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Twee moleculen (OSB en </a:t>
            </a:r>
            <a:r>
              <a:rPr lang="nl-NL" sz="2400" b="1" dirty="0" err="1">
                <a:solidFill>
                  <a:srgbClr val="0070C0"/>
                </a:solidFill>
              </a:rPr>
              <a:t>Coa</a:t>
            </a:r>
            <a:r>
              <a:rPr lang="nl-NL" sz="2400" b="1" dirty="0">
                <a:solidFill>
                  <a:srgbClr val="0070C0"/>
                </a:solidFill>
              </a:rPr>
              <a:t>) worden met elkaar verbonden. Energie komt van ATP.</a:t>
            </a:r>
            <a:endParaRPr lang="nl-NL" sz="2400" b="1" baseline="30000" dirty="0">
              <a:solidFill>
                <a:srgbClr val="0070C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766436" y="1191453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6374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nl-NL" dirty="0"/>
              <a:t>Hoofdstuk 6: </a:t>
            </a:r>
            <a:r>
              <a:rPr lang="nl-NL" dirty="0">
                <a:hlinkClick r:id="rId2"/>
              </a:rPr>
              <a:t>Enzymen</a:t>
            </a:r>
            <a:endParaRPr lang="nl-NL" dirty="0"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306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958CBA0-EF97-8E4B-9C34-E5A13184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1424" y="2374601"/>
            <a:ext cx="8298995" cy="190185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6B922-A918-4CA5-B93E-2523B6A58991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Ander voorbeeld </a:t>
            </a:r>
            <a:r>
              <a:rPr lang="nl-NL" sz="4000" b="1" dirty="0" err="1">
                <a:cs typeface="Arial"/>
              </a:rPr>
              <a:t>ligase</a:t>
            </a:r>
            <a:endParaRPr lang="nl-NL" sz="4000" b="1" dirty="0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507848" y="3368528"/>
            <a:ext cx="4454445" cy="3085026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674399" y="5121724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Twee moleculen worden met elkaar verbonden. Energie komt van ATP.</a:t>
            </a:r>
            <a:endParaRPr lang="nl-NL" sz="2400" b="1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3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C8AF374-980D-407C-88C1-1C7225B8A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34" y="1330316"/>
            <a:ext cx="4920788" cy="2312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7146C55C-52C8-4784-8062-1049F9D66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35" y="3934047"/>
            <a:ext cx="6342933" cy="183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Bijschrift met afgeronde rechthoek 3"/>
          <p:cNvSpPr/>
          <p:nvPr/>
        </p:nvSpPr>
        <p:spPr>
          <a:xfrm>
            <a:off x="3291036" y="4422682"/>
            <a:ext cx="5609928" cy="2243780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2830273 h 3983090"/>
              <a:gd name="connsiteX1" fmla="*/ 230569 w 4880806"/>
              <a:gd name="connsiteY1" fmla="*/ 2599704 h 3983090"/>
              <a:gd name="connsiteX2" fmla="*/ 1077238 w 4880806"/>
              <a:gd name="connsiteY2" fmla="*/ 2617289 h 3983090"/>
              <a:gd name="connsiteX3" fmla="*/ 1382555 w 4880806"/>
              <a:gd name="connsiteY3" fmla="*/ 0 h 3983090"/>
              <a:gd name="connsiteX4" fmla="*/ 1594054 w 4880806"/>
              <a:gd name="connsiteY4" fmla="*/ 2599704 h 3983090"/>
              <a:gd name="connsiteX5" fmla="*/ 4650237 w 4880806"/>
              <a:gd name="connsiteY5" fmla="*/ 2599704 h 3983090"/>
              <a:gd name="connsiteX6" fmla="*/ 4880806 w 4880806"/>
              <a:gd name="connsiteY6" fmla="*/ 2830273 h 3983090"/>
              <a:gd name="connsiteX7" fmla="*/ 4880806 w 4880806"/>
              <a:gd name="connsiteY7" fmla="*/ 2830268 h 3983090"/>
              <a:gd name="connsiteX8" fmla="*/ 4880806 w 4880806"/>
              <a:gd name="connsiteY8" fmla="*/ 2830268 h 3983090"/>
              <a:gd name="connsiteX9" fmla="*/ 4880806 w 4880806"/>
              <a:gd name="connsiteY9" fmla="*/ 3176115 h 3983090"/>
              <a:gd name="connsiteX10" fmla="*/ 4880806 w 4880806"/>
              <a:gd name="connsiteY10" fmla="*/ 3752521 h 3983090"/>
              <a:gd name="connsiteX11" fmla="*/ 4650237 w 4880806"/>
              <a:gd name="connsiteY11" fmla="*/ 3983090 h 3983090"/>
              <a:gd name="connsiteX12" fmla="*/ 2033669 w 4880806"/>
              <a:gd name="connsiteY12" fmla="*/ 3983090 h 3983090"/>
              <a:gd name="connsiteX13" fmla="*/ 813468 w 4880806"/>
              <a:gd name="connsiteY13" fmla="*/ 3983090 h 3983090"/>
              <a:gd name="connsiteX14" fmla="*/ 813468 w 4880806"/>
              <a:gd name="connsiteY14" fmla="*/ 3983090 h 3983090"/>
              <a:gd name="connsiteX15" fmla="*/ 230569 w 4880806"/>
              <a:gd name="connsiteY15" fmla="*/ 3983090 h 3983090"/>
              <a:gd name="connsiteX16" fmla="*/ 0 w 4880806"/>
              <a:gd name="connsiteY16" fmla="*/ 3752521 h 3983090"/>
              <a:gd name="connsiteX17" fmla="*/ 0 w 4880806"/>
              <a:gd name="connsiteY17" fmla="*/ 3176115 h 3983090"/>
              <a:gd name="connsiteX18" fmla="*/ 0 w 4880806"/>
              <a:gd name="connsiteY18" fmla="*/ 2830268 h 3983090"/>
              <a:gd name="connsiteX19" fmla="*/ 0 w 4880806"/>
              <a:gd name="connsiteY19" fmla="*/ 2830268 h 3983090"/>
              <a:gd name="connsiteX20" fmla="*/ 0 w 4880806"/>
              <a:gd name="connsiteY20" fmla="*/ 2830273 h 3983090"/>
              <a:gd name="connsiteX0" fmla="*/ 0 w 4880806"/>
              <a:gd name="connsiteY0" fmla="*/ 2830273 h 3983090"/>
              <a:gd name="connsiteX1" fmla="*/ 230569 w 4880806"/>
              <a:gd name="connsiteY1" fmla="*/ 2599704 h 3983090"/>
              <a:gd name="connsiteX2" fmla="*/ 1077238 w 4880806"/>
              <a:gd name="connsiteY2" fmla="*/ 2617289 h 3983090"/>
              <a:gd name="connsiteX3" fmla="*/ 1382555 w 4880806"/>
              <a:gd name="connsiteY3" fmla="*/ 0 h 3983090"/>
              <a:gd name="connsiteX4" fmla="*/ 1594054 w 4880806"/>
              <a:gd name="connsiteY4" fmla="*/ 2599704 h 3983090"/>
              <a:gd name="connsiteX5" fmla="*/ 4650237 w 4880806"/>
              <a:gd name="connsiteY5" fmla="*/ 2599704 h 3983090"/>
              <a:gd name="connsiteX6" fmla="*/ 4880806 w 4880806"/>
              <a:gd name="connsiteY6" fmla="*/ 2830273 h 3983090"/>
              <a:gd name="connsiteX7" fmla="*/ 4880806 w 4880806"/>
              <a:gd name="connsiteY7" fmla="*/ 2830268 h 3983090"/>
              <a:gd name="connsiteX8" fmla="*/ 4880806 w 4880806"/>
              <a:gd name="connsiteY8" fmla="*/ 2830268 h 3983090"/>
              <a:gd name="connsiteX9" fmla="*/ 4880806 w 4880806"/>
              <a:gd name="connsiteY9" fmla="*/ 3176115 h 3983090"/>
              <a:gd name="connsiteX10" fmla="*/ 4880806 w 4880806"/>
              <a:gd name="connsiteY10" fmla="*/ 3752521 h 3983090"/>
              <a:gd name="connsiteX11" fmla="*/ 4650237 w 4880806"/>
              <a:gd name="connsiteY11" fmla="*/ 3983090 h 3983090"/>
              <a:gd name="connsiteX12" fmla="*/ 2033669 w 4880806"/>
              <a:gd name="connsiteY12" fmla="*/ 3983090 h 3983090"/>
              <a:gd name="connsiteX13" fmla="*/ 813468 w 4880806"/>
              <a:gd name="connsiteY13" fmla="*/ 3983090 h 3983090"/>
              <a:gd name="connsiteX14" fmla="*/ 813468 w 4880806"/>
              <a:gd name="connsiteY14" fmla="*/ 3983090 h 3983090"/>
              <a:gd name="connsiteX15" fmla="*/ 230569 w 4880806"/>
              <a:gd name="connsiteY15" fmla="*/ 3983090 h 3983090"/>
              <a:gd name="connsiteX16" fmla="*/ 0 w 4880806"/>
              <a:gd name="connsiteY16" fmla="*/ 3752521 h 3983090"/>
              <a:gd name="connsiteX17" fmla="*/ 0 w 4880806"/>
              <a:gd name="connsiteY17" fmla="*/ 3176115 h 3983090"/>
              <a:gd name="connsiteX18" fmla="*/ 0 w 4880806"/>
              <a:gd name="connsiteY18" fmla="*/ 2830268 h 3983090"/>
              <a:gd name="connsiteX19" fmla="*/ 0 w 4880806"/>
              <a:gd name="connsiteY19" fmla="*/ 2830268 h 3983090"/>
              <a:gd name="connsiteX20" fmla="*/ 0 w 4880806"/>
              <a:gd name="connsiteY20" fmla="*/ 2830273 h 398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983090">
                <a:moveTo>
                  <a:pt x="0" y="2830273"/>
                </a:moveTo>
                <a:cubicBezTo>
                  <a:pt x="0" y="2702933"/>
                  <a:pt x="103229" y="2599704"/>
                  <a:pt x="230569" y="2599704"/>
                </a:cubicBezTo>
                <a:lnTo>
                  <a:pt x="1077238" y="2617289"/>
                </a:lnTo>
                <a:lnTo>
                  <a:pt x="1382555" y="0"/>
                </a:lnTo>
                <a:lnTo>
                  <a:pt x="1594054" y="2599704"/>
                </a:lnTo>
                <a:lnTo>
                  <a:pt x="4650237" y="2599704"/>
                </a:lnTo>
                <a:cubicBezTo>
                  <a:pt x="4777577" y="2599704"/>
                  <a:pt x="4880806" y="2702933"/>
                  <a:pt x="4880806" y="2830273"/>
                </a:cubicBezTo>
                <a:lnTo>
                  <a:pt x="4880806" y="2830268"/>
                </a:lnTo>
                <a:lnTo>
                  <a:pt x="4880806" y="2830268"/>
                </a:lnTo>
                <a:lnTo>
                  <a:pt x="4880806" y="3176115"/>
                </a:lnTo>
                <a:lnTo>
                  <a:pt x="4880806" y="3752521"/>
                </a:lnTo>
                <a:cubicBezTo>
                  <a:pt x="4880806" y="3879861"/>
                  <a:pt x="4777577" y="3983090"/>
                  <a:pt x="4650237" y="3983090"/>
                </a:cubicBezTo>
                <a:lnTo>
                  <a:pt x="2033669" y="3983090"/>
                </a:lnTo>
                <a:lnTo>
                  <a:pt x="813468" y="3983090"/>
                </a:lnTo>
                <a:lnTo>
                  <a:pt x="813468" y="3983090"/>
                </a:lnTo>
                <a:lnTo>
                  <a:pt x="230569" y="3983090"/>
                </a:lnTo>
                <a:cubicBezTo>
                  <a:pt x="103229" y="3983090"/>
                  <a:pt x="0" y="3879861"/>
                  <a:pt x="0" y="3752521"/>
                </a:cubicBezTo>
                <a:lnTo>
                  <a:pt x="0" y="3176115"/>
                </a:lnTo>
                <a:lnTo>
                  <a:pt x="0" y="2830268"/>
                </a:lnTo>
                <a:lnTo>
                  <a:pt x="0" y="2830268"/>
                </a:lnTo>
                <a:lnTo>
                  <a:pt x="0" y="283027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b="1" dirty="0">
              <a:solidFill>
                <a:srgbClr val="0070C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803399" y="3807252"/>
            <a:ext cx="11820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4" name="Bijschrift met afgeronde rechthoek 3"/>
          <p:cNvSpPr/>
          <p:nvPr/>
        </p:nvSpPr>
        <p:spPr>
          <a:xfrm>
            <a:off x="7291754" y="1741465"/>
            <a:ext cx="4468124" cy="2215662"/>
          </a:xfrm>
          <a:custGeom>
            <a:avLst/>
            <a:gdLst>
              <a:gd name="connsiteX0" fmla="*/ 0 w 2506536"/>
              <a:gd name="connsiteY0" fmla="*/ 369284 h 2215662"/>
              <a:gd name="connsiteX1" fmla="*/ 369284 w 2506536"/>
              <a:gd name="connsiteY1" fmla="*/ 0 h 2215662"/>
              <a:gd name="connsiteX2" fmla="*/ 417756 w 2506536"/>
              <a:gd name="connsiteY2" fmla="*/ 0 h 2215662"/>
              <a:gd name="connsiteX3" fmla="*/ 417756 w 2506536"/>
              <a:gd name="connsiteY3" fmla="*/ 0 h 2215662"/>
              <a:gd name="connsiteX4" fmla="*/ 1044390 w 2506536"/>
              <a:gd name="connsiteY4" fmla="*/ 0 h 2215662"/>
              <a:gd name="connsiteX5" fmla="*/ 2137252 w 2506536"/>
              <a:gd name="connsiteY5" fmla="*/ 0 h 2215662"/>
              <a:gd name="connsiteX6" fmla="*/ 2506536 w 2506536"/>
              <a:gd name="connsiteY6" fmla="*/ 369284 h 2215662"/>
              <a:gd name="connsiteX7" fmla="*/ 2506536 w 2506536"/>
              <a:gd name="connsiteY7" fmla="*/ 369277 h 2215662"/>
              <a:gd name="connsiteX8" fmla="*/ 2506536 w 2506536"/>
              <a:gd name="connsiteY8" fmla="*/ 369277 h 2215662"/>
              <a:gd name="connsiteX9" fmla="*/ 2506536 w 2506536"/>
              <a:gd name="connsiteY9" fmla="*/ 923193 h 2215662"/>
              <a:gd name="connsiteX10" fmla="*/ 2506536 w 2506536"/>
              <a:gd name="connsiteY10" fmla="*/ 1846378 h 2215662"/>
              <a:gd name="connsiteX11" fmla="*/ 2137252 w 2506536"/>
              <a:gd name="connsiteY11" fmla="*/ 2215662 h 2215662"/>
              <a:gd name="connsiteX12" fmla="*/ 1044390 w 2506536"/>
              <a:gd name="connsiteY12" fmla="*/ 2215662 h 2215662"/>
              <a:gd name="connsiteX13" fmla="*/ 417756 w 2506536"/>
              <a:gd name="connsiteY13" fmla="*/ 2215662 h 2215662"/>
              <a:gd name="connsiteX14" fmla="*/ 417756 w 2506536"/>
              <a:gd name="connsiteY14" fmla="*/ 2215662 h 2215662"/>
              <a:gd name="connsiteX15" fmla="*/ 369284 w 2506536"/>
              <a:gd name="connsiteY15" fmla="*/ 2215662 h 2215662"/>
              <a:gd name="connsiteX16" fmla="*/ 0 w 2506536"/>
              <a:gd name="connsiteY16" fmla="*/ 1846378 h 2215662"/>
              <a:gd name="connsiteX17" fmla="*/ 0 w 2506536"/>
              <a:gd name="connsiteY17" fmla="*/ 923193 h 2215662"/>
              <a:gd name="connsiteX18" fmla="*/ -700953 w 2506536"/>
              <a:gd name="connsiteY18" fmla="*/ 721907 h 2215662"/>
              <a:gd name="connsiteX19" fmla="*/ 0 w 2506536"/>
              <a:gd name="connsiteY19" fmla="*/ 369277 h 2215662"/>
              <a:gd name="connsiteX20" fmla="*/ 0 w 2506536"/>
              <a:gd name="connsiteY20" fmla="*/ 369284 h 2215662"/>
              <a:gd name="connsiteX0" fmla="*/ 700953 w 3207489"/>
              <a:gd name="connsiteY0" fmla="*/ 369284 h 2215662"/>
              <a:gd name="connsiteX1" fmla="*/ 1070237 w 3207489"/>
              <a:gd name="connsiteY1" fmla="*/ 0 h 2215662"/>
              <a:gd name="connsiteX2" fmla="*/ 1118709 w 3207489"/>
              <a:gd name="connsiteY2" fmla="*/ 0 h 2215662"/>
              <a:gd name="connsiteX3" fmla="*/ 1118709 w 3207489"/>
              <a:gd name="connsiteY3" fmla="*/ 0 h 2215662"/>
              <a:gd name="connsiteX4" fmla="*/ 1745343 w 3207489"/>
              <a:gd name="connsiteY4" fmla="*/ 0 h 2215662"/>
              <a:gd name="connsiteX5" fmla="*/ 2838205 w 3207489"/>
              <a:gd name="connsiteY5" fmla="*/ 0 h 2215662"/>
              <a:gd name="connsiteX6" fmla="*/ 3207489 w 3207489"/>
              <a:gd name="connsiteY6" fmla="*/ 369284 h 2215662"/>
              <a:gd name="connsiteX7" fmla="*/ 3207489 w 3207489"/>
              <a:gd name="connsiteY7" fmla="*/ 369277 h 2215662"/>
              <a:gd name="connsiteX8" fmla="*/ 3207489 w 3207489"/>
              <a:gd name="connsiteY8" fmla="*/ 369277 h 2215662"/>
              <a:gd name="connsiteX9" fmla="*/ 3207489 w 3207489"/>
              <a:gd name="connsiteY9" fmla="*/ 923193 h 2215662"/>
              <a:gd name="connsiteX10" fmla="*/ 3207489 w 3207489"/>
              <a:gd name="connsiteY10" fmla="*/ 1846378 h 2215662"/>
              <a:gd name="connsiteX11" fmla="*/ 2838205 w 3207489"/>
              <a:gd name="connsiteY11" fmla="*/ 2215662 h 2215662"/>
              <a:gd name="connsiteX12" fmla="*/ 1745343 w 3207489"/>
              <a:gd name="connsiteY12" fmla="*/ 2215662 h 2215662"/>
              <a:gd name="connsiteX13" fmla="*/ 1118709 w 3207489"/>
              <a:gd name="connsiteY13" fmla="*/ 2215662 h 2215662"/>
              <a:gd name="connsiteX14" fmla="*/ 1118709 w 3207489"/>
              <a:gd name="connsiteY14" fmla="*/ 2215662 h 2215662"/>
              <a:gd name="connsiteX15" fmla="*/ 1070237 w 3207489"/>
              <a:gd name="connsiteY15" fmla="*/ 2215662 h 2215662"/>
              <a:gd name="connsiteX16" fmla="*/ 700953 w 3207489"/>
              <a:gd name="connsiteY16" fmla="*/ 1846378 h 2215662"/>
              <a:gd name="connsiteX17" fmla="*/ 650183 w 3207489"/>
              <a:gd name="connsiteY17" fmla="*/ 1406181 h 2215662"/>
              <a:gd name="connsiteX18" fmla="*/ 700953 w 3207489"/>
              <a:gd name="connsiteY18" fmla="*/ 923193 h 2215662"/>
              <a:gd name="connsiteX19" fmla="*/ 0 w 3207489"/>
              <a:gd name="connsiteY19" fmla="*/ 721907 h 2215662"/>
              <a:gd name="connsiteX20" fmla="*/ 700953 w 3207489"/>
              <a:gd name="connsiteY20" fmla="*/ 369277 h 2215662"/>
              <a:gd name="connsiteX21" fmla="*/ 700953 w 3207489"/>
              <a:gd name="connsiteY21" fmla="*/ 369284 h 2215662"/>
              <a:gd name="connsiteX0" fmla="*/ 771739 w 3278275"/>
              <a:gd name="connsiteY0" fmla="*/ 369284 h 2215662"/>
              <a:gd name="connsiteX1" fmla="*/ 1141023 w 3278275"/>
              <a:gd name="connsiteY1" fmla="*/ 0 h 2215662"/>
              <a:gd name="connsiteX2" fmla="*/ 1189495 w 3278275"/>
              <a:gd name="connsiteY2" fmla="*/ 0 h 2215662"/>
              <a:gd name="connsiteX3" fmla="*/ 1189495 w 3278275"/>
              <a:gd name="connsiteY3" fmla="*/ 0 h 2215662"/>
              <a:gd name="connsiteX4" fmla="*/ 1816129 w 3278275"/>
              <a:gd name="connsiteY4" fmla="*/ 0 h 2215662"/>
              <a:gd name="connsiteX5" fmla="*/ 2908991 w 3278275"/>
              <a:gd name="connsiteY5" fmla="*/ 0 h 2215662"/>
              <a:gd name="connsiteX6" fmla="*/ 3278275 w 3278275"/>
              <a:gd name="connsiteY6" fmla="*/ 369284 h 2215662"/>
              <a:gd name="connsiteX7" fmla="*/ 3278275 w 3278275"/>
              <a:gd name="connsiteY7" fmla="*/ 369277 h 2215662"/>
              <a:gd name="connsiteX8" fmla="*/ 3278275 w 3278275"/>
              <a:gd name="connsiteY8" fmla="*/ 369277 h 2215662"/>
              <a:gd name="connsiteX9" fmla="*/ 3278275 w 3278275"/>
              <a:gd name="connsiteY9" fmla="*/ 923193 h 2215662"/>
              <a:gd name="connsiteX10" fmla="*/ 3278275 w 3278275"/>
              <a:gd name="connsiteY10" fmla="*/ 1846378 h 2215662"/>
              <a:gd name="connsiteX11" fmla="*/ 2908991 w 3278275"/>
              <a:gd name="connsiteY11" fmla="*/ 2215662 h 2215662"/>
              <a:gd name="connsiteX12" fmla="*/ 1816129 w 3278275"/>
              <a:gd name="connsiteY12" fmla="*/ 2215662 h 2215662"/>
              <a:gd name="connsiteX13" fmla="*/ 1189495 w 3278275"/>
              <a:gd name="connsiteY13" fmla="*/ 2215662 h 2215662"/>
              <a:gd name="connsiteX14" fmla="*/ 1189495 w 3278275"/>
              <a:gd name="connsiteY14" fmla="*/ 2215662 h 2215662"/>
              <a:gd name="connsiteX15" fmla="*/ 1141023 w 3278275"/>
              <a:gd name="connsiteY15" fmla="*/ 2215662 h 2215662"/>
              <a:gd name="connsiteX16" fmla="*/ 771739 w 3278275"/>
              <a:gd name="connsiteY16" fmla="*/ 1846378 h 2215662"/>
              <a:gd name="connsiteX17" fmla="*/ 0 w 3278275"/>
              <a:gd name="connsiteY17" fmla="*/ 2021642 h 2215662"/>
              <a:gd name="connsiteX18" fmla="*/ 771739 w 3278275"/>
              <a:gd name="connsiteY18" fmla="*/ 923193 h 2215662"/>
              <a:gd name="connsiteX19" fmla="*/ 70786 w 3278275"/>
              <a:gd name="connsiteY19" fmla="*/ 721907 h 2215662"/>
              <a:gd name="connsiteX20" fmla="*/ 771739 w 3278275"/>
              <a:gd name="connsiteY20" fmla="*/ 369277 h 2215662"/>
              <a:gd name="connsiteX21" fmla="*/ 771739 w 3278275"/>
              <a:gd name="connsiteY21" fmla="*/ 369284 h 221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78275" h="2215662">
                <a:moveTo>
                  <a:pt x="771739" y="369284"/>
                </a:moveTo>
                <a:cubicBezTo>
                  <a:pt x="771739" y="165334"/>
                  <a:pt x="937073" y="0"/>
                  <a:pt x="1141023" y="0"/>
                </a:cubicBezTo>
                <a:lnTo>
                  <a:pt x="1189495" y="0"/>
                </a:lnTo>
                <a:lnTo>
                  <a:pt x="1189495" y="0"/>
                </a:lnTo>
                <a:lnTo>
                  <a:pt x="1816129" y="0"/>
                </a:lnTo>
                <a:lnTo>
                  <a:pt x="2908991" y="0"/>
                </a:lnTo>
                <a:cubicBezTo>
                  <a:pt x="3112941" y="0"/>
                  <a:pt x="3278275" y="165334"/>
                  <a:pt x="3278275" y="369284"/>
                </a:cubicBezTo>
                <a:lnTo>
                  <a:pt x="3278275" y="369277"/>
                </a:lnTo>
                <a:lnTo>
                  <a:pt x="3278275" y="369277"/>
                </a:lnTo>
                <a:lnTo>
                  <a:pt x="3278275" y="923193"/>
                </a:lnTo>
                <a:lnTo>
                  <a:pt x="3278275" y="1846378"/>
                </a:lnTo>
                <a:cubicBezTo>
                  <a:pt x="3278275" y="2050328"/>
                  <a:pt x="3112941" y="2215662"/>
                  <a:pt x="2908991" y="2215662"/>
                </a:cubicBezTo>
                <a:lnTo>
                  <a:pt x="1816129" y="2215662"/>
                </a:lnTo>
                <a:lnTo>
                  <a:pt x="1189495" y="2215662"/>
                </a:lnTo>
                <a:lnTo>
                  <a:pt x="1189495" y="2215662"/>
                </a:lnTo>
                <a:lnTo>
                  <a:pt x="1141023" y="2215662"/>
                </a:lnTo>
                <a:cubicBezTo>
                  <a:pt x="937073" y="2215662"/>
                  <a:pt x="771739" y="2050328"/>
                  <a:pt x="771739" y="1846378"/>
                </a:cubicBezTo>
                <a:lnTo>
                  <a:pt x="0" y="2021642"/>
                </a:lnTo>
                <a:lnTo>
                  <a:pt x="771739" y="923193"/>
                </a:lnTo>
                <a:lnTo>
                  <a:pt x="70786" y="721907"/>
                </a:lnTo>
                <a:lnTo>
                  <a:pt x="771739" y="369277"/>
                </a:lnTo>
                <a:lnTo>
                  <a:pt x="771739" y="3692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7B264-0F35-4AFB-876D-C3C8F19CD2AB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Voorbeelden </a:t>
            </a:r>
            <a:r>
              <a:rPr lang="nl-NL" sz="4000" b="1" dirty="0" err="1">
                <a:cs typeface="Arial"/>
              </a:rPr>
              <a:t>transferase</a:t>
            </a:r>
            <a:endParaRPr lang="nl-NL" sz="4000" b="1" dirty="0">
              <a:cs typeface="Arial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8316945" y="1937518"/>
            <a:ext cx="3581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70C0"/>
                </a:solidFill>
              </a:rPr>
              <a:t>Functionele groepen gaan van het ene molecuul naar het andere molecuul 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933363" y="1125415"/>
            <a:ext cx="4021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" name="Rechthoek 2"/>
          <p:cNvSpPr/>
          <p:nvPr/>
        </p:nvSpPr>
        <p:spPr>
          <a:xfrm>
            <a:off x="3551014" y="6017877"/>
            <a:ext cx="4921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0070C0"/>
                </a:solidFill>
              </a:rPr>
              <a:t>Fosfaatgroep van ATP wordt overgedragen op F-6-P. Dit is GEEN </a:t>
            </a:r>
            <a:r>
              <a:rPr lang="nl-NL" b="1" dirty="0" err="1">
                <a:solidFill>
                  <a:srgbClr val="0070C0"/>
                </a:solidFill>
              </a:rPr>
              <a:t>ligatie</a:t>
            </a:r>
            <a:r>
              <a:rPr lang="nl-NL" b="1" dirty="0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80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59DB4-9C6D-694C-BE60-43C82885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44BDD7-48C2-B440-A617-9E41321E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Voor thuis: </a:t>
            </a:r>
          </a:p>
          <a:p>
            <a:pPr marL="0" indent="0">
              <a:buNone/>
            </a:pPr>
            <a:r>
              <a:rPr lang="nl-NL" dirty="0">
                <a:hlinkClick r:id="rId2"/>
              </a:rPr>
              <a:t>https://www.youtube.com/watch?v=AD3-v1oKjSk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253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Cofactoren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599" y="1600201"/>
            <a:ext cx="11247967" cy="4525963"/>
          </a:xfrm>
        </p:spPr>
        <p:txBody>
          <a:bodyPr/>
          <a:lstStyle/>
          <a:p>
            <a:r>
              <a:rPr lang="nl-NL" dirty="0"/>
              <a:t>Sommige enzymen hebben hulp nodig van kleine moleculen om hun functie uit te voeren</a:t>
            </a:r>
          </a:p>
          <a:p>
            <a:pPr lvl="1"/>
            <a:r>
              <a:rPr lang="nl-NL" i="1" dirty="0" err="1">
                <a:solidFill>
                  <a:srgbClr val="0070C0"/>
                </a:solidFill>
              </a:rPr>
              <a:t>Coenzymen</a:t>
            </a:r>
            <a:r>
              <a:rPr lang="nl-NL" dirty="0"/>
              <a:t>: kleine organische moleculen afgeleid van vitaminen</a:t>
            </a:r>
          </a:p>
          <a:p>
            <a:pPr lvl="2"/>
            <a:r>
              <a:rPr lang="nl-NL" i="1" dirty="0" err="1">
                <a:solidFill>
                  <a:srgbClr val="0070C0"/>
                </a:solidFill>
              </a:rPr>
              <a:t>Prostetische</a:t>
            </a:r>
            <a:r>
              <a:rPr lang="nl-NL" i="1" dirty="0">
                <a:solidFill>
                  <a:srgbClr val="0070C0"/>
                </a:solidFill>
              </a:rPr>
              <a:t> groep</a:t>
            </a:r>
            <a:r>
              <a:rPr lang="nl-NL" dirty="0"/>
              <a:t>: sterk gebonden </a:t>
            </a:r>
            <a:r>
              <a:rPr lang="nl-NL" dirty="0" err="1"/>
              <a:t>coenzymen</a:t>
            </a:r>
            <a:endParaRPr lang="nl-NL" dirty="0"/>
          </a:p>
          <a:p>
            <a:pPr lvl="2"/>
            <a:r>
              <a:rPr lang="nl-NL" i="1" dirty="0">
                <a:solidFill>
                  <a:srgbClr val="0070C0"/>
                </a:solidFill>
              </a:rPr>
              <a:t>Cosubstraat</a:t>
            </a:r>
            <a:r>
              <a:rPr lang="nl-NL" dirty="0"/>
              <a:t>: los geassocieerde </a:t>
            </a:r>
            <a:r>
              <a:rPr lang="nl-NL" dirty="0" err="1"/>
              <a:t>coenzymen</a:t>
            </a:r>
            <a:r>
              <a:rPr lang="nl-NL" dirty="0"/>
              <a:t> die binden en loslaten tijdens reactie</a:t>
            </a:r>
          </a:p>
          <a:p>
            <a:pPr lvl="1"/>
            <a:r>
              <a:rPr lang="nl-NL" i="1" dirty="0">
                <a:solidFill>
                  <a:srgbClr val="0070C0"/>
                </a:solidFill>
              </a:rPr>
              <a:t>Metaal(ionen)</a:t>
            </a:r>
          </a:p>
          <a:p>
            <a:pPr lvl="1"/>
            <a:r>
              <a:rPr lang="nl-NL" i="1" dirty="0" err="1">
                <a:solidFill>
                  <a:srgbClr val="FF0000"/>
                </a:solidFill>
              </a:rPr>
              <a:t>Apoenzym</a:t>
            </a:r>
            <a:r>
              <a:rPr lang="nl-NL" dirty="0"/>
              <a:t>: enzym zonder cofactor</a:t>
            </a:r>
          </a:p>
          <a:p>
            <a:pPr lvl="1"/>
            <a:r>
              <a:rPr lang="nl-NL" i="1" dirty="0" err="1">
                <a:solidFill>
                  <a:srgbClr val="FF0000"/>
                </a:solidFill>
              </a:rPr>
              <a:t>Holoenzym</a:t>
            </a:r>
            <a:r>
              <a:rPr lang="nl-NL" dirty="0"/>
              <a:t>: enzym met cofactor</a:t>
            </a:r>
          </a:p>
          <a:p>
            <a:pPr lvl="1"/>
            <a:endParaRPr lang="nl-NL" i="1" dirty="0">
              <a:solidFill>
                <a:srgbClr val="0070C0"/>
              </a:solidFill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905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5AB2DE-D967-4440-A9F2-74396036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Prosthetische</a:t>
            </a:r>
            <a:r>
              <a:rPr lang="nl-NL" dirty="0"/>
              <a:t> groep</a:t>
            </a:r>
          </a:p>
        </p:txBody>
      </p:sp>
      <p:pic>
        <p:nvPicPr>
          <p:cNvPr id="4" name="Tijdelijke aanduiding voor inhoud 3">
            <a:hlinkClick r:id="rId2"/>
            <a:extLst>
              <a:ext uri="{FF2B5EF4-FFF2-40B4-BE49-F238E27FC236}">
                <a16:creationId xmlns:a16="http://schemas.microsoft.com/office/drawing/2014/main" id="{961148FE-FE41-4D4F-8813-58EB46BC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17" b="8824"/>
          <a:stretch/>
        </p:blipFill>
        <p:spPr>
          <a:xfrm>
            <a:off x="4221290" y="1600200"/>
            <a:ext cx="374942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3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72DED-D258-294A-8DF5-A2B6865D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Cosubstraat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350037-F12E-CE42-AF37-BC8C299F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Hexokinase</a:t>
            </a:r>
            <a:r>
              <a:rPr lang="nl-NL" dirty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Glucose is substraat</a:t>
            </a:r>
          </a:p>
          <a:p>
            <a:pPr marL="0" indent="0">
              <a:buNone/>
            </a:pPr>
            <a:r>
              <a:rPr lang="nl-NL" dirty="0"/>
              <a:t>ATP is cosubstraat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6070E8A-6556-0140-BB54-55A437373A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86" y="1981998"/>
            <a:ext cx="4843348" cy="376236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7D94C42-1647-C548-9012-7F8F7302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" y="2286340"/>
            <a:ext cx="5084482" cy="19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4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89" y="97267"/>
            <a:ext cx="6482622" cy="6631079"/>
          </a:xfrm>
        </p:spPr>
      </p:pic>
    </p:spTree>
    <p:extLst>
      <p:ext uri="{BB962C8B-B14F-4D97-AF65-F5344CB8AC3E}">
        <p14:creationId xmlns:p14="http://schemas.microsoft.com/office/powerpoint/2010/main" val="450578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Thermodynamica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Vrije energie ∆G tussen product en reactanten</a:t>
            </a:r>
          </a:p>
          <a:p>
            <a:r>
              <a:rPr lang="nl-NL" dirty="0"/>
              <a:t>Vrije energie ∆G nodig om reactie te initiëren</a:t>
            </a:r>
          </a:p>
          <a:p>
            <a:endParaRPr lang="nl-NL" dirty="0"/>
          </a:p>
          <a:p>
            <a:r>
              <a:rPr lang="nl-NL" dirty="0"/>
              <a:t>∆Gº standaard vrije energie </a:t>
            </a:r>
            <a:br>
              <a:rPr lang="nl-NL" dirty="0"/>
            </a:br>
            <a:r>
              <a:rPr lang="nl-NL" dirty="0"/>
              <a:t>alle reactanten 1 M,  T 298 K</a:t>
            </a:r>
          </a:p>
          <a:p>
            <a:r>
              <a:rPr lang="nl-NL" dirty="0"/>
              <a:t>∆G</a:t>
            </a:r>
            <a:r>
              <a:rPr lang="nl-NL" baseline="30000" dirty="0"/>
              <a:t>‡</a:t>
            </a:r>
            <a:r>
              <a:rPr lang="nl-NL" dirty="0"/>
              <a:t> is vrije energie van activatie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598" y="2852382"/>
            <a:ext cx="3387148" cy="37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6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∆G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2400" dirty="0"/>
              <a:t>Een reactie is alleen spontaan als ∆G negatief is. Een </a:t>
            </a:r>
            <a:r>
              <a:rPr lang="nl-NL" sz="2400" dirty="0" err="1"/>
              <a:t>exergone</a:t>
            </a:r>
            <a:r>
              <a:rPr lang="nl-NL" sz="2400" dirty="0"/>
              <a:t> reactie, er komt energie vrij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dirty="0"/>
              <a:t>Een reactie kan niet spontaan gebeuren als ∆G positief is. Er is input van vrije energie nodig. </a:t>
            </a:r>
            <a:r>
              <a:rPr lang="nl-NL" sz="2400" dirty="0" err="1"/>
              <a:t>Endergone</a:t>
            </a:r>
            <a:r>
              <a:rPr lang="nl-NL" sz="2400" dirty="0"/>
              <a:t> reactie.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dirty="0"/>
              <a:t>In evenwicht, dus geen netto verandering in concentratie van product en reactant is ∆G=0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dirty="0"/>
              <a:t>∆G van een reactie is niet afhankelijk van het pad van de reactie. Voorbeeld: ∆G van glucose </a:t>
            </a:r>
            <a:r>
              <a:rPr lang="nl-NL" sz="2400" dirty="0">
                <a:sym typeface="Wingdings"/>
              </a:rPr>
              <a:t> CO</a:t>
            </a:r>
            <a:r>
              <a:rPr lang="nl-NL" sz="2400" baseline="-25000" dirty="0">
                <a:sym typeface="Wingdings"/>
              </a:rPr>
              <a:t>2</a:t>
            </a:r>
            <a:r>
              <a:rPr lang="nl-NL" sz="2400" dirty="0">
                <a:sym typeface="Wingdings"/>
              </a:rPr>
              <a:t> en H</a:t>
            </a:r>
            <a:r>
              <a:rPr lang="nl-NL" sz="2400" baseline="-25000" dirty="0">
                <a:sym typeface="Wingdings"/>
              </a:rPr>
              <a:t>2</a:t>
            </a:r>
            <a:r>
              <a:rPr lang="nl-NL" sz="2400" dirty="0">
                <a:sym typeface="Wingdings"/>
              </a:rPr>
              <a:t>O is bij verbranding door een vuurtje hetzelfde als bij ”verbranding” in je cellen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dirty="0"/>
              <a:t>∆G zegt niets over de snelheid van een reactie. Een negatieve ∆G geeft alleen aan dat een reactie </a:t>
            </a:r>
            <a:r>
              <a:rPr lang="nl-NL" sz="2400" i="1" dirty="0"/>
              <a:t>kan</a:t>
            </a:r>
            <a:r>
              <a:rPr lang="nl-NL" sz="2400" dirty="0"/>
              <a:t> gebeuren. Niet of en hoe snel</a:t>
            </a:r>
          </a:p>
        </p:txBody>
      </p:sp>
    </p:spTree>
    <p:extLst>
      <p:ext uri="{BB962C8B-B14F-4D97-AF65-F5344CB8AC3E}">
        <p14:creationId xmlns:p14="http://schemas.microsoft.com/office/powerpoint/2010/main" val="14997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Standaard vrije energie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∆Gº is niet biologisch relevant, dit gaat uit van 1M van alle reactanten. Daarom gebruiken we ∆Gº’ als standaard vrije energie voor onze reacties</a:t>
            </a:r>
          </a:p>
          <a:p>
            <a:endParaRPr lang="nl-NL" sz="2800" dirty="0"/>
          </a:p>
          <a:p>
            <a:r>
              <a:rPr lang="nl-NL" sz="2800" dirty="0"/>
              <a:t>Na afleiding:</a:t>
            </a:r>
          </a:p>
          <a:p>
            <a:pPr marL="0" indent="0">
              <a:buNone/>
            </a:pPr>
            <a:r>
              <a:rPr lang="nl-NL" sz="2800" dirty="0"/>
              <a:t>	 ∆Gº’ = -</a:t>
            </a:r>
            <a:r>
              <a:rPr lang="nl-NL" sz="2800" i="1" dirty="0"/>
              <a:t>RT</a:t>
            </a:r>
            <a:r>
              <a:rPr lang="nl-NL" sz="2800" dirty="0"/>
              <a:t> </a:t>
            </a:r>
            <a:r>
              <a:rPr lang="nl-NL" sz="2800" dirty="0" err="1"/>
              <a:t>ln</a:t>
            </a:r>
            <a:r>
              <a:rPr lang="nl-NL" sz="2800" dirty="0"/>
              <a:t> </a:t>
            </a:r>
            <a:r>
              <a:rPr lang="nl-NL" sz="2800" i="1" dirty="0" err="1"/>
              <a:t>K’</a:t>
            </a:r>
            <a:r>
              <a:rPr lang="nl-NL" sz="2800" i="1" baseline="-25000" dirty="0" err="1"/>
              <a:t>eq</a:t>
            </a:r>
            <a:endParaRPr lang="nl-NL" sz="2800" i="1" baseline="-25000" dirty="0"/>
          </a:p>
          <a:p>
            <a:pPr marL="0" indent="0">
              <a:buNone/>
            </a:pPr>
            <a:r>
              <a:rPr lang="nl-NL" sz="2400" i="1" dirty="0"/>
              <a:t>	</a:t>
            </a:r>
            <a:r>
              <a:rPr lang="nl-NL" sz="2400" i="1" dirty="0" err="1"/>
              <a:t>K’</a:t>
            </a:r>
            <a:r>
              <a:rPr lang="nl-NL" sz="2400" i="1" baseline="-25000" dirty="0" err="1"/>
              <a:t>eq</a:t>
            </a:r>
            <a:r>
              <a:rPr lang="nl-NL" sz="2400" dirty="0"/>
              <a:t> = evenwichtsconstante</a:t>
            </a:r>
            <a:endParaRPr lang="nl-NL" sz="2400" i="1" dirty="0"/>
          </a:p>
          <a:p>
            <a:pPr marL="0" indent="0">
              <a:buNone/>
            </a:pPr>
            <a:endParaRPr lang="nl-NL" sz="1600" i="1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r="45139" b="-2985"/>
          <a:stretch/>
        </p:blipFill>
        <p:spPr>
          <a:xfrm>
            <a:off x="3492974" y="1600201"/>
            <a:ext cx="4364404" cy="8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5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324430"/>
            <a:ext cx="10972800" cy="4525963"/>
          </a:xfrm>
        </p:spPr>
        <p:txBody>
          <a:bodyPr/>
          <a:lstStyle/>
          <a:p>
            <a:r>
              <a:rPr lang="nl-NL" sz="2800" dirty="0"/>
              <a:t>Enzymen zijn </a:t>
            </a:r>
            <a:r>
              <a:rPr lang="nl-NL" sz="2800" dirty="0">
                <a:solidFill>
                  <a:srgbClr val="FF0000"/>
                </a:solidFill>
              </a:rPr>
              <a:t>eiwitten</a:t>
            </a:r>
            <a:r>
              <a:rPr lang="nl-NL" sz="2800" dirty="0"/>
              <a:t> die chemische reacties kunnen katalyseren</a:t>
            </a:r>
          </a:p>
          <a:p>
            <a:endParaRPr lang="nl-NL" sz="2800" dirty="0"/>
          </a:p>
          <a:p>
            <a:r>
              <a:rPr lang="nl-NL" sz="2800" dirty="0"/>
              <a:t>Het zijn </a:t>
            </a:r>
            <a:r>
              <a:rPr lang="nl-NL" sz="2800" dirty="0">
                <a:solidFill>
                  <a:srgbClr val="FF0000"/>
                </a:solidFill>
              </a:rPr>
              <a:t>katalysatoren</a:t>
            </a:r>
            <a:r>
              <a:rPr lang="nl-NL" sz="2800" dirty="0"/>
              <a:t>, ze kunnen een reactie die normaal nauwelijks verloopt in een cel tot 10</a:t>
            </a:r>
            <a:r>
              <a:rPr lang="nl-NL" sz="2800" baseline="30000" dirty="0"/>
              <a:t>17</a:t>
            </a:r>
            <a:r>
              <a:rPr lang="nl-NL" sz="2800" dirty="0"/>
              <a:t> x sneller maken</a:t>
            </a:r>
          </a:p>
          <a:p>
            <a:endParaRPr lang="nl-NL" sz="2800" dirty="0"/>
          </a:p>
          <a:p>
            <a:r>
              <a:rPr lang="nl-NL" sz="2800" dirty="0"/>
              <a:t>Enzymen kunnen zeer </a:t>
            </a:r>
            <a:r>
              <a:rPr lang="nl-NL" sz="2800" dirty="0">
                <a:solidFill>
                  <a:srgbClr val="FF0000"/>
                </a:solidFill>
              </a:rPr>
              <a:t>specifiek</a:t>
            </a:r>
            <a:r>
              <a:rPr lang="nl-NL" sz="2800" dirty="0"/>
              <a:t> zijn. Onderscheid tussen reacties die slechts enkele atomen verschillen is mogelijk</a:t>
            </a:r>
          </a:p>
          <a:p>
            <a:endParaRPr lang="nl-NL" sz="2800" dirty="0"/>
          </a:p>
          <a:p>
            <a:r>
              <a:rPr lang="nl-NL" sz="2800" dirty="0"/>
              <a:t>Enzymen worden ingedeeld in klassen afhankelijk van de </a:t>
            </a:r>
            <a:r>
              <a:rPr lang="nl-NL" sz="2800" dirty="0">
                <a:solidFill>
                  <a:srgbClr val="FF0000"/>
                </a:solidFill>
              </a:rPr>
              <a:t>reactie</a:t>
            </a:r>
            <a:r>
              <a:rPr lang="nl-NL" sz="2800" dirty="0"/>
              <a:t> die ze katalyseren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82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∆Gº’ en </a:t>
            </a:r>
            <a:r>
              <a:rPr lang="nl-NL" i="1" dirty="0" err="1"/>
              <a:t>K’</a:t>
            </a:r>
            <a:r>
              <a:rPr lang="nl-NL" i="1" baseline="-25000" dirty="0" err="1"/>
              <a:t>eq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35" y="333375"/>
            <a:ext cx="8556869" cy="6026481"/>
          </a:xfrm>
        </p:spPr>
      </p:pic>
    </p:spTree>
    <p:extLst>
      <p:ext uri="{BB962C8B-B14F-4D97-AF65-F5344CB8AC3E}">
        <p14:creationId xmlns:p14="http://schemas.microsoft.com/office/powerpoint/2010/main" val="163489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62" y="686967"/>
            <a:ext cx="7963514" cy="5188896"/>
          </a:xfrm>
        </p:spPr>
      </p:pic>
    </p:spTree>
    <p:extLst>
      <p:ext uri="{BB962C8B-B14F-4D97-AF65-F5344CB8AC3E}">
        <p14:creationId xmlns:p14="http://schemas.microsoft.com/office/powerpoint/2010/main" val="1498156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Enzymen kunnen het reactie evenwicht niet veranderen, alleen de reactiesnelheid</a:t>
            </a:r>
          </a:p>
          <a:p>
            <a:r>
              <a:rPr lang="nl-NL" sz="2800" dirty="0"/>
              <a:t>In beide reacties wordt zelfde evenwicht</a:t>
            </a:r>
            <a:br>
              <a:rPr lang="nl-NL" sz="2800" dirty="0"/>
            </a:br>
            <a:r>
              <a:rPr lang="nl-NL" sz="2800" dirty="0"/>
              <a:t>bereikt, maar met enzym in seconden,</a:t>
            </a:r>
            <a:br>
              <a:rPr lang="nl-NL" sz="2800" dirty="0"/>
            </a:br>
            <a:r>
              <a:rPr lang="nl-NL" sz="2800" dirty="0"/>
              <a:t>zonder enzym in uren</a:t>
            </a:r>
          </a:p>
          <a:p>
            <a:endParaRPr lang="nl-NL" sz="2800" dirty="0"/>
          </a:p>
          <a:p>
            <a:r>
              <a:rPr lang="nl-NL" sz="2800" dirty="0"/>
              <a:t>Waarom stopt reactie?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68" y="2516017"/>
            <a:ext cx="4499212" cy="36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6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Enzymen en transitietoestand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Een reactie van S naar P gaat via transitietoestand X</a:t>
            </a:r>
            <a:r>
              <a:rPr lang="nl-NL" sz="2800" baseline="30000" dirty="0"/>
              <a:t>‡</a:t>
            </a:r>
            <a:endParaRPr lang="nl-NL" sz="2800" dirty="0"/>
          </a:p>
          <a:p>
            <a:pPr marL="0" indent="0">
              <a:buNone/>
            </a:pPr>
            <a:r>
              <a:rPr lang="nl-NL" sz="2800" dirty="0"/>
              <a:t>		S ⇄ X</a:t>
            </a:r>
            <a:r>
              <a:rPr lang="nl-NL" sz="2800" baseline="30000" dirty="0"/>
              <a:t>‡ </a:t>
            </a:r>
            <a:r>
              <a:rPr lang="nl-NL" sz="2800" dirty="0">
                <a:sym typeface="Wingdings"/>
              </a:rPr>
              <a:t> </a:t>
            </a:r>
            <a:r>
              <a:rPr lang="nl-NL" sz="2800" dirty="0"/>
              <a:t>P</a:t>
            </a:r>
          </a:p>
          <a:p>
            <a:r>
              <a:rPr lang="nl-NL" sz="2800" dirty="0"/>
              <a:t>X</a:t>
            </a:r>
            <a:r>
              <a:rPr lang="nl-NL" sz="2800" baseline="30000" dirty="0"/>
              <a:t>‡</a:t>
            </a:r>
            <a:r>
              <a:rPr lang="nl-NL" sz="2800" dirty="0"/>
              <a:t> is onstabiele toestand met hoogste </a:t>
            </a:r>
            <a:br>
              <a:rPr lang="nl-NL" sz="2800" dirty="0"/>
            </a:br>
            <a:r>
              <a:rPr lang="nl-NL" sz="2800" dirty="0"/>
              <a:t>vrije energie (G</a:t>
            </a:r>
            <a:r>
              <a:rPr lang="nl-NL" sz="2800" baseline="-25000" dirty="0"/>
              <a:t>X</a:t>
            </a:r>
            <a:r>
              <a:rPr lang="nl-NL" sz="2800" baseline="30000" dirty="0"/>
              <a:t>‡</a:t>
            </a:r>
            <a:r>
              <a:rPr lang="nl-NL" sz="2800" dirty="0"/>
              <a:t>)</a:t>
            </a:r>
          </a:p>
          <a:p>
            <a:r>
              <a:rPr lang="nl-NL" sz="2800" dirty="0"/>
              <a:t>Enzymen stabiliseren en faciliteren de </a:t>
            </a:r>
            <a:br>
              <a:rPr lang="nl-NL" sz="2800" dirty="0"/>
            </a:br>
            <a:r>
              <a:rPr lang="nl-NL" sz="2800" dirty="0"/>
              <a:t>vorming van deze X</a:t>
            </a:r>
            <a:r>
              <a:rPr lang="nl-NL" sz="2800" baseline="30000" dirty="0"/>
              <a:t>‡</a:t>
            </a:r>
            <a:r>
              <a:rPr lang="nl-NL" sz="2800" dirty="0"/>
              <a:t> en</a:t>
            </a:r>
            <a:br>
              <a:rPr lang="nl-NL" sz="2800" dirty="0"/>
            </a:br>
            <a:r>
              <a:rPr lang="nl-NL" sz="2800" dirty="0"/>
              <a:t>verlagen G</a:t>
            </a:r>
            <a:r>
              <a:rPr lang="nl-NL" sz="2800" baseline="-25000" dirty="0"/>
              <a:t>X</a:t>
            </a:r>
            <a:r>
              <a:rPr lang="nl-NL" sz="2800" baseline="30000" dirty="0"/>
              <a:t>‡</a:t>
            </a:r>
            <a:r>
              <a:rPr lang="nl-NL" sz="2800" dirty="0"/>
              <a:t> en dus ook ∆G</a:t>
            </a:r>
            <a:r>
              <a:rPr lang="nl-NL" sz="2800" baseline="30000" dirty="0"/>
              <a:t>‡</a:t>
            </a:r>
          </a:p>
          <a:p>
            <a:r>
              <a:rPr lang="nl-NL" sz="2800" dirty="0"/>
              <a:t>Resultaat: snellere vorming van product</a:t>
            </a:r>
          </a:p>
          <a:p>
            <a:endParaRPr lang="nl-NL" sz="28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04" y="2279175"/>
            <a:ext cx="4487705" cy="44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beïnvloeden enzymen X</a:t>
            </a:r>
            <a:r>
              <a:rPr lang="nl-NL" baseline="30000" dirty="0"/>
              <a:t>‡</a:t>
            </a:r>
            <a:r>
              <a:rPr lang="nl-NL" dirty="0"/>
              <a:t>? Active site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Vormen van enzym-substraat (ES) complex</a:t>
            </a:r>
          </a:p>
          <a:p>
            <a:r>
              <a:rPr lang="nl-NL" dirty="0"/>
              <a:t>Binding gaat aan </a:t>
            </a:r>
            <a:r>
              <a:rPr lang="nl-NL" i="1" dirty="0" err="1"/>
              <a:t>active</a:t>
            </a:r>
            <a:r>
              <a:rPr lang="nl-NL" i="1" dirty="0"/>
              <a:t> site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800" dirty="0"/>
              <a:t>Active site is een 3D “kloof” of opening</a:t>
            </a:r>
            <a:br>
              <a:rPr lang="nl-NL" sz="2800" dirty="0"/>
            </a:br>
            <a:r>
              <a:rPr lang="nl-NL" sz="2800" dirty="0"/>
              <a:t>in enzym. Residuen betrokken bij de</a:t>
            </a:r>
            <a:br>
              <a:rPr lang="nl-NL" sz="2800" dirty="0"/>
            </a:br>
            <a:r>
              <a:rPr lang="nl-NL" sz="2800" dirty="0" err="1"/>
              <a:t>active</a:t>
            </a:r>
            <a:r>
              <a:rPr lang="nl-NL" sz="2800" dirty="0"/>
              <a:t> site zitten meestal niet naast</a:t>
            </a:r>
            <a:br>
              <a:rPr lang="nl-NL" sz="2800" dirty="0"/>
            </a:br>
            <a:r>
              <a:rPr lang="nl-NL" sz="2800" dirty="0"/>
              <a:t>elkaar in sequentie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hlinkClick r:id="rId2"/>
              </a:rPr>
              <a:t>link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25" y="2277451"/>
            <a:ext cx="4726675" cy="43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site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nl-NL" sz="2800" dirty="0"/>
              <a:t>De</a:t>
            </a:r>
            <a:r>
              <a:rPr lang="nl-NL" sz="2800" baseline="30000" dirty="0"/>
              <a:t> </a:t>
            </a:r>
            <a:r>
              <a:rPr lang="nl-NL" sz="2800" dirty="0" err="1"/>
              <a:t>active</a:t>
            </a:r>
            <a:r>
              <a:rPr lang="nl-NL" sz="2800" dirty="0"/>
              <a:t> site bevat maar een klein deel van het totale volume van een enzym. Rest van enzym heeft meerdere functies: </a:t>
            </a:r>
            <a:r>
              <a:rPr lang="nl-NL" sz="2800" dirty="0" err="1"/>
              <a:t>oa</a:t>
            </a:r>
            <a:r>
              <a:rPr lang="nl-NL" sz="2800" dirty="0"/>
              <a:t> positioneren van </a:t>
            </a:r>
            <a:r>
              <a:rPr lang="nl-NL" sz="2800" dirty="0" err="1"/>
              <a:t>catalytische</a:t>
            </a:r>
            <a:r>
              <a:rPr lang="nl-NL" sz="2800" dirty="0"/>
              <a:t> groepen door beweging van totaal enzym.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endParaRPr lang="nl-NL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nl-NL" sz="2800" dirty="0"/>
              <a:t>Active site heeft </a:t>
            </a:r>
            <a:r>
              <a:rPr lang="nl-NL" sz="2800" dirty="0" err="1"/>
              <a:t>microenvironment</a:t>
            </a:r>
            <a:r>
              <a:rPr lang="nl-NL" sz="2800" dirty="0"/>
              <a:t>: er is geen water aanwezig in de opening in het enzym. Dit kan er voor zorgen dat hydrofobe substraten binden. Speciaal gepositioneerde polaire residuen zijn specifiek voor binding of katalyse</a:t>
            </a:r>
          </a:p>
        </p:txBody>
      </p:sp>
    </p:spTree>
    <p:extLst>
      <p:ext uri="{BB962C8B-B14F-4D97-AF65-F5344CB8AC3E}">
        <p14:creationId xmlns:p14="http://schemas.microsoft.com/office/powerpoint/2010/main" val="192780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site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nl-NL" sz="2800" dirty="0"/>
              <a:t>Substraten binden door zwakke, niet covalente bindingen. Waterstofbruggen, </a:t>
            </a:r>
            <a:r>
              <a:rPr lang="nl-NL" sz="2800" dirty="0" err="1"/>
              <a:t>electrostatische</a:t>
            </a:r>
            <a:r>
              <a:rPr lang="nl-NL" sz="2800" dirty="0"/>
              <a:t> interacties en van der </a:t>
            </a:r>
            <a:r>
              <a:rPr lang="nl-NL" sz="2800" dirty="0" err="1"/>
              <a:t>waals</a:t>
            </a:r>
            <a:r>
              <a:rPr lang="nl-NL" sz="2800" dirty="0"/>
              <a:t> bindingen. Deze laatste zijn sterker bij veel contacten tussen atomen. Als de ”vorm” van substraat en enzym overeenkomstig zijn, is de binding sterker. ”Lock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key</a:t>
            </a:r>
            <a:r>
              <a:rPr lang="nl-NL" sz="2800" dirty="0"/>
              <a:t>”?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63" y="3863182"/>
            <a:ext cx="3924104" cy="281134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t="3383" r="51545" b="55622"/>
          <a:stretch/>
        </p:blipFill>
        <p:spPr>
          <a:xfrm>
            <a:off x="474208" y="3765504"/>
            <a:ext cx="4138736" cy="281143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t="54019" r="51545"/>
          <a:stretch/>
        </p:blipFill>
        <p:spPr>
          <a:xfrm>
            <a:off x="4512859" y="3863182"/>
            <a:ext cx="3402191" cy="2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Active site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nl-NL" dirty="0"/>
              <a:t>Een enzym bindt alleen specifiek als alle atomen goed gearrangeerd zijn rondom het substraat. Enzymen zijn dynamisch en kunnen meerdere vormen aannemen. De </a:t>
            </a:r>
            <a:r>
              <a:rPr lang="nl-NL" i="1" dirty="0" err="1"/>
              <a:t>induced</a:t>
            </a:r>
            <a:r>
              <a:rPr lang="nl-NL" i="1" dirty="0"/>
              <a:t> fit </a:t>
            </a:r>
            <a:r>
              <a:rPr lang="nl-NL" dirty="0"/>
              <a:t>theorie is algemeen geaccepteerd. Bij binden van substraat is dit meestal beperkt.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66" y="4124960"/>
            <a:ext cx="3211154" cy="22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46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Active site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848600" cy="4525963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800" dirty="0"/>
              <a:t>Binding van substraat aan enzym geeft vrije energie weg door het vormen van zwakke bindingen. </a:t>
            </a:r>
            <a:r>
              <a:rPr lang="nl-NL" sz="2800" i="1" dirty="0"/>
              <a:t>Binding energy</a:t>
            </a:r>
            <a:endParaRPr lang="nl-NL" sz="28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800" dirty="0"/>
              <a:t>De sterkste interacties ontstaan als het substraat in de transitietoestand verandert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800" dirty="0"/>
              <a:t>Deze bindingsenergie kan de activeringsenergie verlagen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30" y="2293463"/>
            <a:ext cx="4487705" cy="44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Stickase</a:t>
            </a:r>
            <a:r>
              <a:rPr lang="nl-NL" dirty="0"/>
              <a:t>: breken van een magnetische staaf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30" t="9977" r="6983"/>
          <a:stretch/>
        </p:blipFill>
        <p:spPr>
          <a:xfrm>
            <a:off x="1015999" y="1335314"/>
            <a:ext cx="6705601" cy="5435940"/>
          </a:xfrm>
        </p:spPr>
      </p:pic>
    </p:spTree>
    <p:extLst>
      <p:ext uri="{BB962C8B-B14F-4D97-AF65-F5344CB8AC3E}">
        <p14:creationId xmlns:p14="http://schemas.microsoft.com/office/powerpoint/2010/main" val="109308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Enzymen versnellen reacties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37" y="1275664"/>
            <a:ext cx="10154602" cy="4721890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0" y="558800"/>
            <a:ext cx="6159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0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30065" r="10555" b="5798"/>
          <a:stretch/>
        </p:blipFill>
        <p:spPr>
          <a:xfrm>
            <a:off x="2583543" y="1378857"/>
            <a:ext cx="7349166" cy="5050972"/>
          </a:xfrm>
        </p:spPr>
      </p:pic>
    </p:spTree>
    <p:extLst>
      <p:ext uri="{BB962C8B-B14F-4D97-AF65-F5344CB8AC3E}">
        <p14:creationId xmlns:p14="http://schemas.microsoft.com/office/powerpoint/2010/main" val="194898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DE77B-BB01-0D41-BFB8-AAA4DA79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Enzymen kunnen heel specifiek zijn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81C091-53C9-7E4E-99DC-7065D776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7661475-6138-C547-9E66-781D0499E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25"/>
          <a:stretch/>
        </p:blipFill>
        <p:spPr>
          <a:xfrm>
            <a:off x="695330" y="1334151"/>
            <a:ext cx="7613720" cy="187829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6BB48A8B-05EC-7A44-8593-556192FC2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b="53965"/>
          <a:stretch/>
        </p:blipFill>
        <p:spPr>
          <a:xfrm>
            <a:off x="1040924" y="3421062"/>
            <a:ext cx="3651991" cy="240667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8A1ED1-3323-064B-AD5D-30DFAACDA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46877" b="7345"/>
          <a:stretch/>
        </p:blipFill>
        <p:spPr>
          <a:xfrm>
            <a:off x="5741744" y="3472686"/>
            <a:ext cx="3514686" cy="2393242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4F10224-5CE2-1044-9F3C-9637608F65DB}"/>
              </a:ext>
            </a:extLst>
          </p:cNvPr>
          <p:cNvSpPr txBox="1"/>
          <p:nvPr/>
        </p:nvSpPr>
        <p:spPr>
          <a:xfrm>
            <a:off x="1492134" y="5607620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Trypsine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F56D1FA-B694-5341-8780-1E5F9AE7C943}"/>
              </a:ext>
            </a:extLst>
          </p:cNvPr>
          <p:cNvSpPr txBox="1"/>
          <p:nvPr/>
        </p:nvSpPr>
        <p:spPr>
          <a:xfrm>
            <a:off x="5808317" y="5681262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Thrombine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115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Zes klassen van 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262" y="1125539"/>
            <a:ext cx="11127475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2400" b="1" dirty="0" err="1">
                <a:latin typeface="+mj-lt"/>
              </a:rPr>
              <a:t>Oxidoreductases</a:t>
            </a:r>
            <a:r>
              <a:rPr lang="nl-NL" sz="2400" b="1" dirty="0">
                <a:latin typeface="+mj-lt"/>
              </a:rPr>
              <a:t>: </a:t>
            </a:r>
            <a:r>
              <a:rPr lang="en-US" sz="2400" dirty="0">
                <a:latin typeface="+mj-lt"/>
                <a:cs typeface="Calibri" charset="0"/>
              </a:rPr>
              <a:t>catalyze oxidation-reduction reactions. </a:t>
            </a:r>
          </a:p>
          <a:p>
            <a:pPr marL="914400" lvl="1" indent="-514350"/>
            <a:r>
              <a:rPr lang="en-US" sz="2000" dirty="0">
                <a:latin typeface="+mj-lt"/>
                <a:cs typeface="Calibri" charset="0"/>
              </a:rPr>
              <a:t>Lactate dehydrogenase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 b="1" dirty="0">
                <a:latin typeface="+mj-lt"/>
              </a:rPr>
              <a:t>Transferases: </a:t>
            </a:r>
            <a:r>
              <a:rPr lang="en-US" sz="2400" dirty="0">
                <a:latin typeface="+mj-lt"/>
                <a:cs typeface="Calibri" charset="0"/>
              </a:rPr>
              <a:t>move functional groups between molecules. </a:t>
            </a:r>
            <a:r>
              <a:rPr lang="nl-NL" sz="2400" dirty="0">
                <a:latin typeface="+mj-lt"/>
              </a:rPr>
              <a:t>A‐X+B↔BX+A</a:t>
            </a:r>
          </a:p>
          <a:p>
            <a:pPr marL="914400" lvl="1" indent="-514350"/>
            <a:r>
              <a:rPr lang="nl-NL" sz="2000" dirty="0" err="1">
                <a:latin typeface="+mj-lt"/>
              </a:rPr>
              <a:t>Aminotransferase</a:t>
            </a:r>
            <a:endParaRPr lang="nl-NL" sz="20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sz="2400" b="1" dirty="0" err="1">
                <a:latin typeface="+mj-lt"/>
              </a:rPr>
              <a:t>Hydrolyases</a:t>
            </a:r>
            <a:r>
              <a:rPr lang="nl-NL" sz="2400" b="1" dirty="0">
                <a:latin typeface="+mj-lt"/>
              </a:rPr>
              <a:t>: </a:t>
            </a:r>
            <a:r>
              <a:rPr lang="en-US" sz="2400" dirty="0">
                <a:latin typeface="+mj-lt"/>
                <a:cs typeface="Calibri" charset="0"/>
              </a:rPr>
              <a:t>cleave bonds with the addition of water</a:t>
            </a:r>
            <a:r>
              <a:rPr lang="nl-NL" sz="2400" dirty="0">
                <a:latin typeface="+mj-lt"/>
              </a:rPr>
              <a:t>. A‐X+H</a:t>
            </a:r>
            <a:r>
              <a:rPr lang="nl-NL" sz="2400" baseline="-25000" dirty="0">
                <a:latin typeface="+mj-lt"/>
              </a:rPr>
              <a:t>2</a:t>
            </a:r>
            <a:r>
              <a:rPr lang="nl-NL" sz="2400" dirty="0">
                <a:latin typeface="+mj-lt"/>
              </a:rPr>
              <a:t>O↔X‐OH+HA</a:t>
            </a:r>
          </a:p>
          <a:p>
            <a:pPr marL="914400" lvl="1" indent="-514350"/>
            <a:r>
              <a:rPr lang="nl-NL" sz="2000" dirty="0" err="1">
                <a:latin typeface="+mj-lt"/>
              </a:rPr>
              <a:t>Trypsin</a:t>
            </a:r>
            <a:endParaRPr lang="nl-NL" sz="20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sz="2400" b="1" dirty="0" err="1">
                <a:latin typeface="+mj-lt"/>
              </a:rPr>
              <a:t>Lyases</a:t>
            </a:r>
            <a:r>
              <a:rPr lang="nl-NL" sz="2400" b="1" dirty="0">
                <a:latin typeface="+mj-lt"/>
              </a:rPr>
              <a:t>: </a:t>
            </a:r>
            <a:r>
              <a:rPr lang="en-US" sz="2400" dirty="0">
                <a:latin typeface="+mj-lt"/>
                <a:cs typeface="Calibri" charset="0"/>
              </a:rPr>
              <a:t>remove atoms to form double bonds or add atoms to double bonds</a:t>
            </a:r>
            <a:r>
              <a:rPr lang="nl-NL" sz="2400" dirty="0">
                <a:latin typeface="+mj-lt"/>
              </a:rPr>
              <a:t>. </a:t>
            </a:r>
            <a:br>
              <a:rPr lang="nl-NL" sz="2400" dirty="0">
                <a:latin typeface="+mj-lt"/>
              </a:rPr>
            </a:br>
            <a:r>
              <a:rPr lang="nl-NL" sz="2400" dirty="0">
                <a:latin typeface="+mj-lt"/>
              </a:rPr>
              <a:t>X-</a:t>
            </a:r>
            <a:r>
              <a:rPr lang="is-IS" sz="2400" dirty="0">
                <a:latin typeface="+mj-lt"/>
              </a:rPr>
              <a:t>A‐B-Y → A=B+X‐Y </a:t>
            </a:r>
          </a:p>
          <a:p>
            <a:pPr marL="914400" lvl="1" indent="-514350"/>
            <a:r>
              <a:rPr lang="is-IS" sz="2000" dirty="0">
                <a:latin typeface="+mj-lt"/>
              </a:rPr>
              <a:t>fumarase</a:t>
            </a:r>
            <a:endParaRPr lang="nl-NL" sz="20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sz="2400" b="1" dirty="0" err="1">
                <a:latin typeface="+mj-lt"/>
              </a:rPr>
              <a:t>Isomerases</a:t>
            </a:r>
            <a:r>
              <a:rPr lang="nl-NL" sz="2400" b="1" dirty="0">
                <a:latin typeface="+mj-lt"/>
              </a:rPr>
              <a:t>:</a:t>
            </a:r>
            <a:r>
              <a:rPr lang="nl-NL" sz="2400" dirty="0">
                <a:latin typeface="+mj-lt"/>
              </a:rPr>
              <a:t> </a:t>
            </a:r>
            <a:r>
              <a:rPr lang="en-US" sz="2400" dirty="0">
                <a:latin typeface="+mj-lt"/>
                <a:cs typeface="Calibri" charset="0"/>
              </a:rPr>
              <a:t>move functional groups within a molecule</a:t>
            </a:r>
            <a:r>
              <a:rPr lang="nl-NL" sz="2400" dirty="0">
                <a:latin typeface="+mj-lt"/>
              </a:rPr>
              <a:t> </a:t>
            </a:r>
          </a:p>
          <a:p>
            <a:pPr marL="914400" lvl="1" indent="-514350"/>
            <a:r>
              <a:rPr lang="nl-NL" sz="2000" dirty="0" err="1">
                <a:latin typeface="+mj-lt"/>
              </a:rPr>
              <a:t>Triose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phosphate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isomerase</a:t>
            </a:r>
            <a:endParaRPr lang="nl-NL" sz="20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sz="2400" b="1" dirty="0" err="1">
                <a:latin typeface="+mj-lt"/>
              </a:rPr>
              <a:t>Ligases</a:t>
            </a:r>
            <a:r>
              <a:rPr lang="nl-NL" sz="2400" b="1" dirty="0">
                <a:latin typeface="+mj-lt"/>
              </a:rPr>
              <a:t>:</a:t>
            </a:r>
            <a:r>
              <a:rPr lang="nl-NL" sz="2400" dirty="0">
                <a:latin typeface="+mj-lt"/>
              </a:rPr>
              <a:t> </a:t>
            </a:r>
            <a:r>
              <a:rPr lang="en-US" sz="2400" dirty="0">
                <a:latin typeface="+mj-lt"/>
                <a:cs typeface="Calibri" charset="0"/>
              </a:rPr>
              <a:t>join two molecules at the expense of ATP</a:t>
            </a:r>
          </a:p>
          <a:p>
            <a:pPr marL="914400" lvl="1" indent="-514350"/>
            <a:r>
              <a:rPr lang="en-US" sz="2000" dirty="0">
                <a:latin typeface="+mj-lt"/>
                <a:cs typeface="Calibri" charset="0"/>
              </a:rPr>
              <a:t>DNA ligase</a:t>
            </a:r>
            <a:endParaRPr lang="nl-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53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076CE-1FFB-FF43-AF28-159FF924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</a:t>
            </a:r>
            <a:r>
              <a:rPr lang="nl-NL" dirty="0" err="1"/>
              <a:t>Oxidoreductase</a:t>
            </a:r>
            <a:r>
              <a:rPr lang="nl-NL" dirty="0"/>
              <a:t>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DA475EF-B2B6-B34C-A45F-3B35ADBCA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657" y="1403008"/>
            <a:ext cx="10554789" cy="52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83EA4D-C587-0D4C-8410-4286EAD6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2. </a:t>
            </a:r>
            <a:r>
              <a:rPr lang="nl-NL" dirty="0" err="1"/>
              <a:t>Transferase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D64CC5A-BEC3-404A-BEC4-417EB0CE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671" y="1463040"/>
            <a:ext cx="11117209" cy="4764518"/>
          </a:xfrm>
        </p:spPr>
      </p:pic>
    </p:spTree>
    <p:extLst>
      <p:ext uri="{BB962C8B-B14F-4D97-AF65-F5344CB8AC3E}">
        <p14:creationId xmlns:p14="http://schemas.microsoft.com/office/powerpoint/2010/main" val="6084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223041-D31B-9649-AE10-0ACF761D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</a:t>
            </a:r>
            <a:r>
              <a:rPr lang="nl-NL" dirty="0" err="1"/>
              <a:t>Hydrolase</a:t>
            </a:r>
            <a:r>
              <a:rPr lang="nl-NL" dirty="0"/>
              <a:t>: </a:t>
            </a:r>
            <a:r>
              <a:rPr lang="nl-NL" dirty="0" err="1"/>
              <a:t>trypsin</a:t>
            </a: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6361993-E61B-2C42-BAB5-27FD90AA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75" y="1998617"/>
            <a:ext cx="11532198" cy="3500846"/>
          </a:xfrm>
        </p:spPr>
      </p:pic>
    </p:spTree>
    <p:extLst>
      <p:ext uri="{BB962C8B-B14F-4D97-AF65-F5344CB8AC3E}">
        <p14:creationId xmlns:p14="http://schemas.microsoft.com/office/powerpoint/2010/main" val="3759667524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2606</TotalTime>
  <Words>1164</Words>
  <Application>Microsoft Macintosh PowerPoint</Application>
  <PresentationFormat>Breedbeeld</PresentationFormat>
  <Paragraphs>149</Paragraphs>
  <Slides>40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3" baseType="lpstr">
      <vt:lpstr>Arial</vt:lpstr>
      <vt:lpstr>Calibri</vt:lpstr>
      <vt:lpstr>Hanze MD</vt:lpstr>
      <vt:lpstr>Biochemie 1 voor bioinformatici </vt:lpstr>
      <vt:lpstr>Hoofdstuk 6: Enzymen</vt:lpstr>
      <vt:lpstr>Enzymen</vt:lpstr>
      <vt:lpstr>Enzymen versnellen reacties</vt:lpstr>
      <vt:lpstr>Enzymen kunnen heel specifiek zijn</vt:lpstr>
      <vt:lpstr>Zes klassen van enzymen</vt:lpstr>
      <vt:lpstr>1. Oxidoreductase </vt:lpstr>
      <vt:lpstr>2. Transferase</vt:lpstr>
      <vt:lpstr>3. Hydrolase: trypsin</vt:lpstr>
      <vt:lpstr>4. Lyase: fumarase</vt:lpstr>
      <vt:lpstr>5. Isomerase</vt:lpstr>
      <vt:lpstr>6. Ligase </vt:lpstr>
      <vt:lpstr>Opdracht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Cofactoren</vt:lpstr>
      <vt:lpstr>Prosthetische groep</vt:lpstr>
      <vt:lpstr>Cosubstraat</vt:lpstr>
      <vt:lpstr>PowerPoint-presentatie</vt:lpstr>
      <vt:lpstr>Thermodynamica</vt:lpstr>
      <vt:lpstr>∆G</vt:lpstr>
      <vt:lpstr>Standaard vrije energie</vt:lpstr>
      <vt:lpstr>∆Gº’ en K’eq</vt:lpstr>
      <vt:lpstr>PowerPoint-presentatie</vt:lpstr>
      <vt:lpstr>Enzymen</vt:lpstr>
      <vt:lpstr>Enzymen en transitietoestand</vt:lpstr>
      <vt:lpstr>Hoe beïnvloeden enzymen X‡? Active site </vt:lpstr>
      <vt:lpstr>Active site</vt:lpstr>
      <vt:lpstr>Active site</vt:lpstr>
      <vt:lpstr>Active site</vt:lpstr>
      <vt:lpstr>Active site</vt:lpstr>
      <vt:lpstr>Stickase: breken van een magnetische staaf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lastModifiedBy>Nabuurs SM, Sanne</cp:lastModifiedBy>
  <cp:revision>86</cp:revision>
  <dcterms:created xsi:type="dcterms:W3CDTF">2016-07-08T12:55:23Z</dcterms:created>
  <dcterms:modified xsi:type="dcterms:W3CDTF">2021-10-04T09:27:17Z</dcterms:modified>
</cp:coreProperties>
</file>